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sldIdLst>
    <p:sldId id="554" r:id="rId2"/>
    <p:sldId id="258" r:id="rId3"/>
    <p:sldId id="282" r:id="rId4"/>
    <p:sldId id="281" r:id="rId5"/>
    <p:sldId id="265" r:id="rId6"/>
    <p:sldId id="266" r:id="rId7"/>
    <p:sldId id="259" r:id="rId8"/>
    <p:sldId id="268" r:id="rId9"/>
    <p:sldId id="269" r:id="rId10"/>
    <p:sldId id="280" r:id="rId11"/>
    <p:sldId id="261" r:id="rId12"/>
    <p:sldId id="262" r:id="rId13"/>
    <p:sldId id="271" r:id="rId14"/>
    <p:sldId id="272" r:id="rId15"/>
    <p:sldId id="273" r:id="rId16"/>
    <p:sldId id="274" r:id="rId17"/>
    <p:sldId id="263" r:id="rId18"/>
    <p:sldId id="276" r:id="rId19"/>
    <p:sldId id="277" r:id="rId20"/>
    <p:sldId id="278" r:id="rId21"/>
    <p:sldId id="279" r:id="rId22"/>
    <p:sldId id="567" r:id="rId23"/>
    <p:sldId id="570" r:id="rId24"/>
    <p:sldId id="575" r:id="rId25"/>
    <p:sldId id="568" r:id="rId26"/>
    <p:sldId id="573" r:id="rId27"/>
    <p:sldId id="574" r:id="rId28"/>
    <p:sldId id="571" r:id="rId29"/>
    <p:sldId id="572" r:id="rId30"/>
    <p:sldId id="565" r:id="rId31"/>
    <p:sldId id="566" r:id="rId32"/>
    <p:sldId id="599" r:id="rId33"/>
    <p:sldId id="563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/>
    <p:restoredTop sz="94643"/>
  </p:normalViewPr>
  <p:slideViewPr>
    <p:cSldViewPr>
      <p:cViewPr varScale="1">
        <p:scale>
          <a:sx n="120" d="100"/>
          <a:sy n="120" d="100"/>
        </p:scale>
        <p:origin x="73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1303FF-E7B5-8943-A3E9-F696098572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8C1944-EDBC-254B-90AE-742F63D81F4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D5A86D-482C-914D-8802-90CA73388F2E}" type="datetime1">
              <a:rPr lang="en-US" altLang="en-US"/>
              <a:pPr/>
              <a:t>7/31/18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5540981-0C08-EF45-946B-AD58BB26B5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1F317FB-A7B0-0E4C-885A-F34F9D9E3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18603-43DC-234A-BFAE-10125257E3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18E62-EFB3-2F45-8D92-231BC0BED5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D9075A-CCAA-1A46-89EA-8E728DB97F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ＭＳ Ｐゴシック" pitchFamily="-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B85548CD-F37E-4E4F-8F5F-66C9BE74CF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4FBC0B3-8D4F-0843-BCA4-08CFE4D2681A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9ACC3FB-C896-2C4A-985A-B09005A51AC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12D286F0-F062-1040-8961-E9D3AFBF1F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3168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A2E2E415-629F-A64A-A47E-3A3F224864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AD63A502-5D07-4C41-8E3B-E3C151D0A510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64AAE313-3B37-914F-B93B-E1FD6D9E87A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E3A3DAE7-9B94-5842-A250-7EBB65D7AB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4504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0AAAC454-2FA7-6F46-A7AA-BB08CED26F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905408C2-6764-834D-B61E-F8B16FC4F3DF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9B883991-4AB9-9544-A64E-4D03C1CD5CD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073BDF24-BB4F-7444-9ADA-CAB31642D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9345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C1778891-2755-D64D-8C2F-91E876278F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E2706911-F172-5D40-A857-05A89ADE94F5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9EDB17C0-2779-CC45-88ED-EAE54F3A0CD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29549B96-CCD2-C646-8ADB-1F5E3290CC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4602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3A843760-C8F8-1B42-9173-7D95AB1A76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88A31A85-8E57-0A46-9FFD-13F76ACE16DD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47E84A58-D26B-2A49-93E9-FA0C55FF8BF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8860A7CA-37F1-2B47-A6F7-F83CBE9F9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latin typeface="Times" pitchFamily="2" charset="0"/>
                <a:ea typeface="ＭＳ Ｐゴシック" panose="020B0600070205080204" pitchFamily="34" charset="-128"/>
              </a:rPr>
              <a:t>Short video on “bird-droids” (boyds) demonstrates a fuzzy logic program for a dynamic virtual reality environment in which twenty “boyds”  demonstrated self-organizing flocking behavior based on three simple rules:</a:t>
            </a:r>
          </a:p>
          <a:p>
            <a:pPr algn="just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400">
                <a:latin typeface="Times" pitchFamily="2" charset="0"/>
                <a:ea typeface="ＭＳ Ｐゴシック" panose="020B0600070205080204" pitchFamily="34" charset="-128"/>
              </a:rPr>
              <a:t> all boyds must be in constant forward motion</a:t>
            </a:r>
          </a:p>
          <a:p>
            <a:pPr algn="just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400">
                <a:latin typeface="Times" pitchFamily="2" charset="0"/>
                <a:ea typeface="ＭＳ Ｐゴシック" panose="020B0600070205080204" pitchFamily="34" charset="-128"/>
              </a:rPr>
              <a:t> no boyd can touch any other object (stationary or moving)</a:t>
            </a:r>
          </a:p>
          <a:p>
            <a:pPr algn="just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400">
                <a:latin typeface="Times" pitchFamily="2" charset="0"/>
                <a:ea typeface="ＭＳ Ｐゴシック" panose="020B0600070205080204" pitchFamily="34" charset="-128"/>
              </a:rPr>
              <a:t> all boyds must seek to be at the center of all other moving objects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latin typeface="Times" pitchFamily="2" charset="0"/>
                <a:ea typeface="ＭＳ Ｐゴシック" panose="020B0600070205080204" pitchFamily="34" charset="-128"/>
              </a:rPr>
              <a:t>Example used to illustrate “fuzzy guiding rules” used to generate complex adaptive behavior without having to rely on complicated algorithms.</a:t>
            </a:r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9345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E6CB6BC2-C865-A446-B806-D7F463D68E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7CB4409-C3DD-2D4D-B6BB-E7165BCD69EF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577855C4-AC21-1547-A3C9-56F2D756DF75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6553110D-E48D-CA48-B957-A066CB3CB4E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4154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6745318F-E3D6-1F42-BDAA-9749E5F167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76C477E-5409-5245-9DC9-D77272C6616A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CF888BEF-454A-E741-A72E-C96708EAC7F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6C26940E-2E80-674B-8C79-31CBE9C1B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3940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50A30C78-4F6B-EA4E-9E3B-EAAC8CCEBF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FD94909-81BA-9F4C-A193-B921C211D0E9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4E18DDBB-4277-7941-B3FA-E1816D94F45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3A820E07-37A7-8944-93FF-48520F3095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2B3B2CA-B090-1A44-8654-93A29FEB70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D962FF65-EA29-7742-A2C6-F2F0F282DAC0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8FAE3D1-43EB-7A49-BF8F-FD9F5196AA3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3774EE1B-59A9-A24A-A95B-74264F0199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53651F38-C913-B64F-9D21-9F57DAA7DA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FB42D535-AEA1-5A46-838B-B97721028DBF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EA6965B9-0B96-6F48-B87F-1C0AEE8F91F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3DE24594-BF3C-9243-A0A7-4DADEB93EB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1425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EDFE1E3D-27CC-3845-9C84-778D196FF1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F93C1828-1F9A-6643-9E1F-5A82612E9EAE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CAEBC65-A9B1-D844-B723-82747AC015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09288F4E-2CC4-AB48-8C6D-AB88AEDC03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2544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673A1B09-7CB9-2D4C-BCCA-AA686E46DB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2A4750E9-F31E-8343-BC61-978DFE288A4D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0DEE44D1-0870-294C-B15E-AC63CE5E2DA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37C2C66C-9106-8C44-B15D-50FA174089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5939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74A9717B-0200-374A-8FBE-7945EF3EDC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C69C9D80-AD8C-5347-BD0B-16A65DB2A563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272E2905-405F-B243-B602-DFFA71DAB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DC66F8E5-F7AF-184A-B30E-37112F5F5C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4397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EFBEB079-D21A-8641-AC12-1754BB08C2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7EE50451-CED3-B046-A05C-28D6EFD1908A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0AD3CBD0-23BE-F240-9D03-8F4D399AD10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12F16D6B-F188-454C-961A-777C5090D3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9130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8DA4EECD-7341-5842-8888-980084B039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CD4C3475-EB3B-0941-B2DC-0DCD804FE753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8B0FE106-0CAA-064C-90D1-BC5BD09B971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6F3A06D9-2FC3-C646-95EF-4370C1E769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232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C8C706-A467-1045-B3B2-CED9DB1649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B5668C-616F-9048-93FE-86258B086F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A613C0-694F-B343-A0D8-64806CB691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FE7CC-A057-E64B-9A8B-E058CF8E61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533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C9C325-7A1E-954F-80AF-743F6309F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C3DE8D-7FC9-0A49-937F-7513C1E92F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A6369E-6075-C24B-A79C-407190B911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B91052-6434-7847-A79A-559A493806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50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6E81DD-0896-EE45-87EA-0814239DD1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2CB65E-2BFE-8144-9DFB-888E2363B6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00F5BD-45A3-6341-B1DC-26EA4870C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69404B-F50C-364C-A58E-4B00A67F81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806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B998FB-A457-7144-9322-93A7635309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47F844-07EC-E248-B565-F5E8083500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528B6E-3F8C-904F-9E36-797C9B3D41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8B508-C023-7F47-86FA-C0B51FFE2B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2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535165-D34A-8F41-846A-862EDA421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8F3860-50ED-3348-BB10-234614969F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8AD2E4-75D1-8F44-9006-CEFD1C59C3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D6A77-0AA3-184D-88E2-8B1FCA025B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88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5D66C1-DF3E-594A-9E33-2885DE439E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24BA47-B713-854C-8F89-B67F7FE99E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C21367-1834-DD4B-B2A9-8D1C7A88A9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3039EB-0DF4-1C4B-8EA2-CA89BD0AE5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20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498652-3BA2-A848-A571-27028B9D7F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2834D8-75A7-1240-9BB6-12D6EBC384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DCBE52-9699-2742-8A3D-4B1D091B20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BCE6D3-67D7-384D-8267-C89F122B67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49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BC41F43-4406-D943-9B89-03DB00048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8C0F677-9232-C844-BCB1-43EF075A87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764EB79-BBDA-DE4E-A6DC-096240B263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FCD9A-037E-0242-94D6-5ECE802AB0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69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F28BA5-ACCD-0649-B71C-C368309019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AE36E43-4150-4945-8801-27AD3A02C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2AD415-CFE2-D641-B495-74F7FF83C2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8D41F6-AFB4-D44E-82AA-F35F72BF1B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96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86E097D-58FE-8A48-97E2-5A55E1A46A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7E792F-0BE2-994B-A904-1E8AE21F58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BE8757F-37A7-9E48-9C02-A3BDDB6232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00B09-6BFB-5345-99F3-BF9DAEE84F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19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FE67C6-68FD-CC47-AAE5-671364291C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A3B851-4CB0-FF4F-B18A-1DB59FB92A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959C4D-E43D-B243-B3C4-F101ECB816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925A07-0DDA-C14A-9DA1-31130A92BE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09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F61CCC-F740-5746-AEB5-6D6E1F8E1B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ABCB1D-50D6-0145-9269-E418074F8A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C00557-8639-474D-A1DB-43659AF2F4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085B5F-7978-CF4D-B2F1-28E188CCB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44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83919B6-BC04-5A44-8DAE-EB030841B4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2D2D6B9-2E44-AD4D-87C9-5C9A179495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6902484-4CED-BC4D-9199-C518AD5526B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61929C9-43B7-4F48-B9A5-11DA811D61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1D2D042-C580-184F-953D-352423A87B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37C2C6-608D-9C4B-9221-DDB3DC21F09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0.png"/><Relationship Id="rId14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/Users/CasaLasz/Downloads/Dropbox/MyPad%20&#402;/Andragogy/ITBA/Doctoral%20Courses/Courses/Systems%20&amp;%20Intel%20crs/OLD%20Collective%20Intel%20crs/resources/BOIDs.mov" TargetMode="External"/><Relationship Id="rId1" Type="http://schemas.microsoft.com/office/2007/relationships/media" Target="file:////Users/CasaLasz/Downloads/Dropbox/MyPad%20&#402;/Andragogy/ITBA/Doctoral%20Courses/Courses/Systems%20&amp;%20Intel%20crs/OLD%20Collective%20Intel%20crs/resources/BOIDs.mov" TargetMode="External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>
            <a:extLst>
              <a:ext uri="{FF2B5EF4-FFF2-40B4-BE49-F238E27FC236}">
                <a16:creationId xmlns:a16="http://schemas.microsoft.com/office/drawing/2014/main" id="{8CE4E971-A61B-C846-8848-892C4885F5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1981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400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anose="020B0600070205080204" pitchFamily="34" charset="-128"/>
              </a:rPr>
              <a:t>Systems Thinking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D192FAF9-2D38-C143-8261-4538CA57017E}"/>
              </a:ext>
            </a:extLst>
          </p:cNvPr>
          <p:cNvGrpSpPr>
            <a:grpSpLocks/>
          </p:cNvGrpSpPr>
          <p:nvPr/>
        </p:nvGrpSpPr>
        <p:grpSpPr bwMode="auto">
          <a:xfrm>
            <a:off x="3375025" y="4171950"/>
            <a:ext cx="2568575" cy="3352800"/>
            <a:chOff x="686" y="-142"/>
            <a:chExt cx="4930" cy="6328"/>
          </a:xfrm>
        </p:grpSpPr>
        <p:pic>
          <p:nvPicPr>
            <p:cNvPr id="14343" name="Picture 4">
              <a:extLst>
                <a:ext uri="{FF2B5EF4-FFF2-40B4-BE49-F238E27FC236}">
                  <a16:creationId xmlns:a16="http://schemas.microsoft.com/office/drawing/2014/main" id="{9EA1A79E-2194-7A49-9029-84AA4A9D96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" y="-142"/>
              <a:ext cx="4872" cy="6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4" name="Rectangle 5">
              <a:extLst>
                <a:ext uri="{FF2B5EF4-FFF2-40B4-BE49-F238E27FC236}">
                  <a16:creationId xmlns:a16="http://schemas.microsoft.com/office/drawing/2014/main" id="{A5FA7BC3-3EBC-F449-9AF9-3D3A332CB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-142"/>
              <a:ext cx="384" cy="63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4340" name="Group 6">
            <a:extLst>
              <a:ext uri="{FF2B5EF4-FFF2-40B4-BE49-F238E27FC236}">
                <a16:creationId xmlns:a16="http://schemas.microsoft.com/office/drawing/2014/main" id="{83A8ADE2-AE9A-CC40-9BB2-91384BD4F7EE}"/>
              </a:ext>
            </a:extLst>
          </p:cNvPr>
          <p:cNvGrpSpPr>
            <a:grpSpLocks/>
          </p:cNvGrpSpPr>
          <p:nvPr/>
        </p:nvGrpSpPr>
        <p:grpSpPr bwMode="auto">
          <a:xfrm>
            <a:off x="0" y="76200"/>
            <a:ext cx="9144000" cy="6705600"/>
            <a:chOff x="0" y="48"/>
            <a:chExt cx="5760" cy="4224"/>
          </a:xfrm>
        </p:grpSpPr>
        <p:sp>
          <p:nvSpPr>
            <p:cNvPr id="532487" name="AutoShape 7">
              <a:extLst>
                <a:ext uri="{FF2B5EF4-FFF2-40B4-BE49-F238E27FC236}">
                  <a16:creationId xmlns:a16="http://schemas.microsoft.com/office/drawing/2014/main" id="{34297E94-4E66-B34B-BC25-978ABEEE7DD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168" y="96"/>
              <a:ext cx="2592" cy="4176"/>
            </a:xfrm>
            <a:prstGeom prst="moon">
              <a:avLst>
                <a:gd name="adj" fmla="val 13931"/>
              </a:avLst>
            </a:pr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  <p:sp>
          <p:nvSpPr>
            <p:cNvPr id="532488" name="AutoShape 8">
              <a:extLst>
                <a:ext uri="{FF2B5EF4-FFF2-40B4-BE49-F238E27FC236}">
                  <a16:creationId xmlns:a16="http://schemas.microsoft.com/office/drawing/2014/main" id="{DC45465A-BBE6-7648-98CA-2AAF63EF0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8"/>
              <a:ext cx="2592" cy="4224"/>
            </a:xfrm>
            <a:prstGeom prst="moon">
              <a:avLst>
                <a:gd name="adj" fmla="val 13931"/>
              </a:avLst>
            </a:pr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8533357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2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3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6C8AE98-23CD-204B-9BC8-2BADCEB2E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513" y="152400"/>
            <a:ext cx="6858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latin typeface="Papyrus" panose="020B0602040200020303" pitchFamily="34" charset="77"/>
              </a:rPr>
              <a:t>What is Systems Thinking?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89987963-2E9C-2A42-955A-4AF12F4304C8}"/>
              </a:ext>
            </a:extLst>
          </p:cNvPr>
          <p:cNvGrpSpPr>
            <a:grpSpLocks/>
          </p:cNvGrpSpPr>
          <p:nvPr/>
        </p:nvGrpSpPr>
        <p:grpSpPr bwMode="auto">
          <a:xfrm>
            <a:off x="646113" y="1447800"/>
            <a:ext cx="6570662" cy="838200"/>
            <a:chOff x="192" y="1008"/>
            <a:chExt cx="5098" cy="528"/>
          </a:xfrm>
        </p:grpSpPr>
        <p:sp>
          <p:nvSpPr>
            <p:cNvPr id="24591" name="Text Box 4">
              <a:extLst>
                <a:ext uri="{FF2B5EF4-FFF2-40B4-BE49-F238E27FC236}">
                  <a16:creationId xmlns:a16="http://schemas.microsoft.com/office/drawing/2014/main" id="{FBA2F1DE-BA8C-8145-8379-F4BD1C692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008"/>
              <a:ext cx="156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/>
                <a:t>Analysis</a:t>
              </a:r>
              <a:r>
                <a:rPr lang="en-US" altLang="en-US"/>
                <a:t>	</a:t>
              </a:r>
            </a:p>
            <a:p>
              <a:r>
                <a:rPr lang="en-US" altLang="en-US" b="1"/>
                <a:t>Synthesis</a:t>
              </a:r>
              <a:r>
                <a:rPr lang="en-US" altLang="en-US"/>
                <a:t>	</a:t>
              </a:r>
            </a:p>
          </p:txBody>
        </p:sp>
        <p:sp>
          <p:nvSpPr>
            <p:cNvPr id="24592" name="AutoShape 5">
              <a:extLst>
                <a:ext uri="{FF2B5EF4-FFF2-40B4-BE49-F238E27FC236}">
                  <a16:creationId xmlns:a16="http://schemas.microsoft.com/office/drawing/2014/main" id="{FB3E957E-2C83-BB47-A570-2D80D51AB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4" y="1066"/>
              <a:ext cx="43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400 w 21600"/>
                <a:gd name="T13" fmla="*/ 4388 h 21600"/>
                <a:gd name="T14" fmla="*/ 14950 w 21600"/>
                <a:gd name="T15" fmla="*/ 17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396" y="0"/>
                  </a:moveTo>
                  <a:lnTo>
                    <a:pt x="10396" y="4376"/>
                  </a:lnTo>
                  <a:lnTo>
                    <a:pt x="3375" y="4376"/>
                  </a:lnTo>
                  <a:lnTo>
                    <a:pt x="3375" y="17224"/>
                  </a:lnTo>
                  <a:lnTo>
                    <a:pt x="10396" y="17224"/>
                  </a:lnTo>
                  <a:lnTo>
                    <a:pt x="10396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4376"/>
                  </a:moveTo>
                  <a:lnTo>
                    <a:pt x="1350" y="17224"/>
                  </a:lnTo>
                  <a:lnTo>
                    <a:pt x="2700" y="17224"/>
                  </a:lnTo>
                  <a:lnTo>
                    <a:pt x="2700" y="4376"/>
                  </a:lnTo>
                  <a:close/>
                </a:path>
                <a:path w="21600" h="21600">
                  <a:moveTo>
                    <a:pt x="0" y="4376"/>
                  </a:moveTo>
                  <a:lnTo>
                    <a:pt x="0" y="17224"/>
                  </a:lnTo>
                  <a:lnTo>
                    <a:pt x="675" y="17224"/>
                  </a:lnTo>
                  <a:lnTo>
                    <a:pt x="675" y="437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93" name="AutoShape 6">
              <a:extLst>
                <a:ext uri="{FF2B5EF4-FFF2-40B4-BE49-F238E27FC236}">
                  <a16:creationId xmlns:a16="http://schemas.microsoft.com/office/drawing/2014/main" id="{BDD10867-9D21-A548-9C29-329FAA2A4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4" y="1306"/>
              <a:ext cx="43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400 w 21600"/>
                <a:gd name="T13" fmla="*/ 4388 h 21600"/>
                <a:gd name="T14" fmla="*/ 14950 w 21600"/>
                <a:gd name="T15" fmla="*/ 17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396" y="0"/>
                  </a:moveTo>
                  <a:lnTo>
                    <a:pt x="10396" y="4376"/>
                  </a:lnTo>
                  <a:lnTo>
                    <a:pt x="3375" y="4376"/>
                  </a:lnTo>
                  <a:lnTo>
                    <a:pt x="3375" y="17224"/>
                  </a:lnTo>
                  <a:lnTo>
                    <a:pt x="10396" y="17224"/>
                  </a:lnTo>
                  <a:lnTo>
                    <a:pt x="10396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4376"/>
                  </a:moveTo>
                  <a:lnTo>
                    <a:pt x="1350" y="17224"/>
                  </a:lnTo>
                  <a:lnTo>
                    <a:pt x="2700" y="17224"/>
                  </a:lnTo>
                  <a:lnTo>
                    <a:pt x="2700" y="4376"/>
                  </a:lnTo>
                  <a:close/>
                </a:path>
                <a:path w="21600" h="21600">
                  <a:moveTo>
                    <a:pt x="0" y="4376"/>
                  </a:moveTo>
                  <a:lnTo>
                    <a:pt x="0" y="17224"/>
                  </a:lnTo>
                  <a:lnTo>
                    <a:pt x="675" y="17224"/>
                  </a:lnTo>
                  <a:lnTo>
                    <a:pt x="675" y="437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94" name="Text Box 7">
              <a:extLst>
                <a:ext uri="{FF2B5EF4-FFF2-40B4-BE49-F238E27FC236}">
                  <a16:creationId xmlns:a16="http://schemas.microsoft.com/office/drawing/2014/main" id="{7C4DB667-4154-4942-B4A7-A2C41EA05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5" y="1018"/>
              <a:ext cx="3455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Structure </a:t>
              </a:r>
              <a:r>
                <a:rPr lang="en-US" altLang="en-US" sz="2000"/>
                <a:t>(identification of components)</a:t>
              </a:r>
              <a:endParaRPr lang="en-US" altLang="en-US"/>
            </a:p>
            <a:p>
              <a:r>
                <a:rPr lang="en-US" altLang="en-US"/>
                <a:t>Function </a:t>
              </a:r>
              <a:r>
                <a:rPr lang="en-US" altLang="en-US" sz="2000"/>
                <a:t>(identification of role) </a:t>
              </a:r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B77FD7E9-79A0-114D-A753-C3968041DF73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2301875"/>
            <a:ext cx="8083550" cy="1752600"/>
            <a:chOff x="216" y="1546"/>
            <a:chExt cx="6273" cy="1104"/>
          </a:xfrm>
        </p:grpSpPr>
        <p:sp>
          <p:nvSpPr>
            <p:cNvPr id="24586" name="AutoShape 9">
              <a:extLst>
                <a:ext uri="{FF2B5EF4-FFF2-40B4-BE49-F238E27FC236}">
                  <a16:creationId xmlns:a16="http://schemas.microsoft.com/office/drawing/2014/main" id="{AAFB43A8-7B4A-2346-99A2-8F3BB4A74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" y="1546"/>
              <a:ext cx="672" cy="528"/>
            </a:xfrm>
            <a:prstGeom prst="downArrow">
              <a:avLst>
                <a:gd name="adj1" fmla="val 33037"/>
                <a:gd name="adj2" fmla="val 4357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7" name="Text Box 10">
              <a:extLst>
                <a:ext uri="{FF2B5EF4-FFF2-40B4-BE49-F238E27FC236}">
                  <a16:creationId xmlns:a16="http://schemas.microsoft.com/office/drawing/2014/main" id="{399F531F-C02D-F243-9199-B05025B06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2122"/>
              <a:ext cx="156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/>
                <a:t>Analysis</a:t>
              </a:r>
              <a:r>
                <a:rPr lang="en-US" altLang="en-US"/>
                <a:t>	</a:t>
              </a:r>
            </a:p>
            <a:p>
              <a:r>
                <a:rPr lang="en-US" altLang="en-US" b="1"/>
                <a:t>Synthesis</a:t>
              </a:r>
              <a:r>
                <a:rPr lang="en-US" altLang="en-US"/>
                <a:t>	</a:t>
              </a:r>
            </a:p>
          </p:txBody>
        </p:sp>
        <p:sp>
          <p:nvSpPr>
            <p:cNvPr id="24588" name="AutoShape 11">
              <a:extLst>
                <a:ext uri="{FF2B5EF4-FFF2-40B4-BE49-F238E27FC236}">
                  <a16:creationId xmlns:a16="http://schemas.microsoft.com/office/drawing/2014/main" id="{15F4C715-3519-AB42-A1D4-9175CDB89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2180"/>
              <a:ext cx="43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400 w 21600"/>
                <a:gd name="T13" fmla="*/ 4388 h 21600"/>
                <a:gd name="T14" fmla="*/ 14950 w 21600"/>
                <a:gd name="T15" fmla="*/ 17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396" y="0"/>
                  </a:moveTo>
                  <a:lnTo>
                    <a:pt x="10396" y="4376"/>
                  </a:lnTo>
                  <a:lnTo>
                    <a:pt x="3375" y="4376"/>
                  </a:lnTo>
                  <a:lnTo>
                    <a:pt x="3375" y="17224"/>
                  </a:lnTo>
                  <a:lnTo>
                    <a:pt x="10396" y="17224"/>
                  </a:lnTo>
                  <a:lnTo>
                    <a:pt x="10396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4376"/>
                  </a:moveTo>
                  <a:lnTo>
                    <a:pt x="1350" y="17224"/>
                  </a:lnTo>
                  <a:lnTo>
                    <a:pt x="2700" y="17224"/>
                  </a:lnTo>
                  <a:lnTo>
                    <a:pt x="2700" y="4376"/>
                  </a:lnTo>
                  <a:close/>
                </a:path>
                <a:path w="21600" h="21600">
                  <a:moveTo>
                    <a:pt x="0" y="4376"/>
                  </a:moveTo>
                  <a:lnTo>
                    <a:pt x="0" y="17224"/>
                  </a:lnTo>
                  <a:lnTo>
                    <a:pt x="675" y="17224"/>
                  </a:lnTo>
                  <a:lnTo>
                    <a:pt x="675" y="437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9" name="AutoShape 12">
              <a:extLst>
                <a:ext uri="{FF2B5EF4-FFF2-40B4-BE49-F238E27FC236}">
                  <a16:creationId xmlns:a16="http://schemas.microsoft.com/office/drawing/2014/main" id="{5116B52D-5F49-A54C-9CDD-98F52A96E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2420"/>
              <a:ext cx="43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400 w 21600"/>
                <a:gd name="T13" fmla="*/ 4388 h 21600"/>
                <a:gd name="T14" fmla="*/ 14950 w 21600"/>
                <a:gd name="T15" fmla="*/ 17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396" y="0"/>
                  </a:moveTo>
                  <a:lnTo>
                    <a:pt x="10396" y="4376"/>
                  </a:lnTo>
                  <a:lnTo>
                    <a:pt x="3375" y="4376"/>
                  </a:lnTo>
                  <a:lnTo>
                    <a:pt x="3375" y="17224"/>
                  </a:lnTo>
                  <a:lnTo>
                    <a:pt x="10396" y="17224"/>
                  </a:lnTo>
                  <a:lnTo>
                    <a:pt x="10396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4376"/>
                  </a:moveTo>
                  <a:lnTo>
                    <a:pt x="1350" y="17224"/>
                  </a:lnTo>
                  <a:lnTo>
                    <a:pt x="2700" y="17224"/>
                  </a:lnTo>
                  <a:lnTo>
                    <a:pt x="2700" y="4376"/>
                  </a:lnTo>
                  <a:close/>
                </a:path>
                <a:path w="21600" h="21600">
                  <a:moveTo>
                    <a:pt x="0" y="4376"/>
                  </a:moveTo>
                  <a:lnTo>
                    <a:pt x="0" y="17224"/>
                  </a:lnTo>
                  <a:lnTo>
                    <a:pt x="675" y="17224"/>
                  </a:lnTo>
                  <a:lnTo>
                    <a:pt x="675" y="437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90" name="Text Box 13">
              <a:extLst>
                <a:ext uri="{FF2B5EF4-FFF2-40B4-BE49-F238E27FC236}">
                  <a16:creationId xmlns:a16="http://schemas.microsoft.com/office/drawing/2014/main" id="{84B65AC1-D2D2-7643-B874-890A7440D0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8" y="2132"/>
              <a:ext cx="463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Knowledge </a:t>
              </a:r>
              <a:r>
                <a:rPr lang="en-US" altLang="en-US" sz="2000"/>
                <a:t>(answers to “how to” &amp; “what” questions)</a:t>
              </a:r>
              <a:endParaRPr lang="en-US" altLang="en-US"/>
            </a:p>
            <a:p>
              <a:r>
                <a:rPr lang="en-US" altLang="en-US"/>
                <a:t>Understanding </a:t>
              </a:r>
              <a:r>
                <a:rPr lang="en-US" altLang="en-US" sz="2000"/>
                <a:t>(answers to “why” questions)</a:t>
              </a:r>
            </a:p>
          </p:txBody>
        </p:sp>
      </p:grpSp>
      <p:sp>
        <p:nvSpPr>
          <p:cNvPr id="548879" name="Text Box 15">
            <a:extLst>
              <a:ext uri="{FF2B5EF4-FFF2-40B4-BE49-F238E27FC236}">
                <a16:creationId xmlns:a16="http://schemas.microsoft.com/office/drawing/2014/main" id="{D23EB808-111D-6B40-9EAB-E7EC60F7E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038" y="4219575"/>
            <a:ext cx="47561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in order to both </a:t>
            </a:r>
            <a:r>
              <a:rPr lang="en-US" altLang="en-US" i="1"/>
              <a:t>know</a:t>
            </a:r>
            <a:r>
              <a:rPr lang="en-US" altLang="en-US"/>
              <a:t> and </a:t>
            </a:r>
            <a:r>
              <a:rPr lang="en-US" altLang="en-US" i="1"/>
              <a:t>understand</a:t>
            </a:r>
            <a:endParaRPr lang="en-US" altLang="en-US"/>
          </a:p>
          <a:p>
            <a:r>
              <a:rPr lang="en-US" altLang="en-US"/>
              <a:t>our environment, we must use</a:t>
            </a:r>
          </a:p>
          <a:p>
            <a:r>
              <a:rPr lang="en-US" altLang="en-US" b="1"/>
              <a:t>analysis </a:t>
            </a:r>
            <a:r>
              <a:rPr lang="en-US" altLang="en-US"/>
              <a:t>and </a:t>
            </a:r>
            <a:r>
              <a:rPr lang="en-US" altLang="en-US" b="1"/>
              <a:t>synthesis</a:t>
            </a:r>
            <a:endParaRPr lang="en-US" altLang="en-US"/>
          </a:p>
        </p:txBody>
      </p:sp>
      <p:grpSp>
        <p:nvGrpSpPr>
          <p:cNvPr id="4" name="Group 16">
            <a:extLst>
              <a:ext uri="{FF2B5EF4-FFF2-40B4-BE49-F238E27FC236}">
                <a16:creationId xmlns:a16="http://schemas.microsoft.com/office/drawing/2014/main" id="{06D9BEA1-279F-6544-A3DC-FA3EA53F9AB0}"/>
              </a:ext>
            </a:extLst>
          </p:cNvPr>
          <p:cNvGrpSpPr>
            <a:grpSpLocks/>
          </p:cNvGrpSpPr>
          <p:nvPr/>
        </p:nvGrpSpPr>
        <p:grpSpPr bwMode="auto">
          <a:xfrm>
            <a:off x="2459038" y="5334000"/>
            <a:ext cx="6107112" cy="1066800"/>
            <a:chOff x="1334" y="3456"/>
            <a:chExt cx="3847" cy="672"/>
          </a:xfrm>
        </p:grpSpPr>
        <p:sp>
          <p:nvSpPr>
            <p:cNvPr id="24584" name="AutoShape 17">
              <a:extLst>
                <a:ext uri="{FF2B5EF4-FFF2-40B4-BE49-F238E27FC236}">
                  <a16:creationId xmlns:a16="http://schemas.microsoft.com/office/drawing/2014/main" id="{480A58DC-31A9-3047-8D1E-134C70B49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456"/>
              <a:ext cx="816" cy="384"/>
            </a:xfrm>
            <a:prstGeom prst="downArrow">
              <a:avLst>
                <a:gd name="adj1" fmla="val 33037"/>
                <a:gd name="adj2" fmla="val 4357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5" name="Text Box 18">
              <a:extLst>
                <a:ext uri="{FF2B5EF4-FFF2-40B4-BE49-F238E27FC236}">
                  <a16:creationId xmlns:a16="http://schemas.microsoft.com/office/drawing/2014/main" id="{E39CB4A3-985C-4346-A501-471048783C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4" y="3801"/>
              <a:ext cx="38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analysis + synthesis = </a:t>
              </a:r>
              <a:r>
                <a:rPr lang="en-US" altLang="en-US" sz="2800" b="1"/>
                <a:t>Systems Thinking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EFFE5DD-420B-9B44-8BCA-90E9B3527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840163"/>
            <a:ext cx="13811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600">
                <a:latin typeface="Symbol" pitchFamily="2" charset="2"/>
              </a:rPr>
              <a:t>∴</a:t>
            </a:r>
            <a:endParaRPr lang="en-US" altLang="en-US" sz="2390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8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9" grpId="0" autoUpdateAnimBg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8">
            <a:extLst>
              <a:ext uri="{FF2B5EF4-FFF2-40B4-BE49-F238E27FC236}">
                <a16:creationId xmlns:a16="http://schemas.microsoft.com/office/drawing/2014/main" id="{3C1B9000-D2A0-294B-B1C7-A3846ECF24A5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04800"/>
            <a:ext cx="6350000" cy="6324600"/>
            <a:chOff x="1008" y="192"/>
            <a:chExt cx="4000" cy="3984"/>
          </a:xfrm>
        </p:grpSpPr>
        <p:sp>
          <p:nvSpPr>
            <p:cNvPr id="26627" name="Rectangle 3">
              <a:extLst>
                <a:ext uri="{FF2B5EF4-FFF2-40B4-BE49-F238E27FC236}">
                  <a16:creationId xmlns:a16="http://schemas.microsoft.com/office/drawing/2014/main" id="{FE4ADFE1-D9FF-9A4F-9D5A-8B11DC1C1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" y="2393"/>
              <a:ext cx="596" cy="88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noProof="1">
                  <a:solidFill>
                    <a:schemeClr val="tx2"/>
                  </a:solidFill>
                  <a:latin typeface="Bookman" pitchFamily="-1" charset="0"/>
                </a:rPr>
                <a:t>Answers to ...</a:t>
              </a:r>
            </a:p>
          </p:txBody>
        </p:sp>
        <p:sp>
          <p:nvSpPr>
            <p:cNvPr id="26628" name="Rectangle 4">
              <a:extLst>
                <a:ext uri="{FF2B5EF4-FFF2-40B4-BE49-F238E27FC236}">
                  <a16:creationId xmlns:a16="http://schemas.microsoft.com/office/drawing/2014/main" id="{E361584E-7C13-204E-8A13-FA688AF0D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" y="2478"/>
              <a:ext cx="330" cy="88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i="1" noProof="1">
                  <a:solidFill>
                    <a:schemeClr val="tx2"/>
                  </a:solidFill>
                  <a:latin typeface="Bookman" pitchFamily="-1" charset="0"/>
                </a:rPr>
                <a:t>- how?</a:t>
              </a:r>
            </a:p>
          </p:txBody>
        </p:sp>
        <p:sp>
          <p:nvSpPr>
            <p:cNvPr id="26629" name="Rectangle 5">
              <a:extLst>
                <a:ext uri="{FF2B5EF4-FFF2-40B4-BE49-F238E27FC236}">
                  <a16:creationId xmlns:a16="http://schemas.microsoft.com/office/drawing/2014/main" id="{B2FDE46F-BCE1-D647-BC9B-D046FF0B5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" y="2564"/>
              <a:ext cx="431" cy="88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i="1" noProof="1">
                  <a:solidFill>
                    <a:schemeClr val="tx2"/>
                  </a:solidFill>
                  <a:latin typeface="Bookman" pitchFamily="-1" charset="0"/>
                </a:rPr>
                <a:t>- how to?</a:t>
              </a:r>
            </a:p>
          </p:txBody>
        </p:sp>
        <p:sp>
          <p:nvSpPr>
            <p:cNvPr id="26630" name="Rectangle 6">
              <a:extLst>
                <a:ext uri="{FF2B5EF4-FFF2-40B4-BE49-F238E27FC236}">
                  <a16:creationId xmlns:a16="http://schemas.microsoft.com/office/drawing/2014/main" id="{2A8FDA54-7964-C341-A7C9-ED3612DBD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" y="2650"/>
              <a:ext cx="731" cy="88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noProof="1">
                  <a:solidFill>
                    <a:schemeClr val="tx2"/>
                  </a:solidFill>
                  <a:latin typeface="Bookman" pitchFamily="-1" charset="0"/>
                </a:rPr>
                <a:t>... type questions</a:t>
              </a:r>
            </a:p>
          </p:txBody>
        </p:sp>
        <p:sp>
          <p:nvSpPr>
            <p:cNvPr id="26631" name="Rectangle 7">
              <a:extLst>
                <a:ext uri="{FF2B5EF4-FFF2-40B4-BE49-F238E27FC236}">
                  <a16:creationId xmlns:a16="http://schemas.microsoft.com/office/drawing/2014/main" id="{0E033685-6319-1343-8575-C15468130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3642"/>
              <a:ext cx="519" cy="88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noProof="1">
                  <a:solidFill>
                    <a:schemeClr val="tx2"/>
                  </a:solidFill>
                  <a:latin typeface="Bookman" pitchFamily="-1" charset="0"/>
                </a:rPr>
                <a:t>Elements of</a:t>
              </a:r>
            </a:p>
          </p:txBody>
        </p:sp>
        <p:sp>
          <p:nvSpPr>
            <p:cNvPr id="26632" name="Rectangle 8">
              <a:extLst>
                <a:ext uri="{FF2B5EF4-FFF2-40B4-BE49-F238E27FC236}">
                  <a16:creationId xmlns:a16="http://schemas.microsoft.com/office/drawing/2014/main" id="{D0ED52AD-04AF-1E4A-A245-3537D9BCD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3727"/>
              <a:ext cx="642" cy="88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noProof="1">
                  <a:solidFill>
                    <a:schemeClr val="tx2"/>
                  </a:solidFill>
                  <a:latin typeface="Bookman" pitchFamily="-1" charset="0"/>
                </a:rPr>
                <a:t>information</a:t>
              </a:r>
            </a:p>
          </p:txBody>
        </p:sp>
        <p:sp>
          <p:nvSpPr>
            <p:cNvPr id="26633" name="Rectangle 9">
              <a:extLst>
                <a:ext uri="{FF2B5EF4-FFF2-40B4-BE49-F238E27FC236}">
                  <a16:creationId xmlns:a16="http://schemas.microsoft.com/office/drawing/2014/main" id="{499C0507-AC45-CF4E-9707-EE9C68903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3813"/>
              <a:ext cx="681" cy="88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noProof="1">
                  <a:solidFill>
                    <a:schemeClr val="tx2"/>
                  </a:solidFill>
                  <a:latin typeface="Bookman" pitchFamily="-1" charset="0"/>
                </a:rPr>
                <a:t>without context</a:t>
              </a:r>
            </a:p>
          </p:txBody>
        </p:sp>
        <p:sp>
          <p:nvSpPr>
            <p:cNvPr id="26634" name="Rectangle 10">
              <a:extLst>
                <a:ext uri="{FF2B5EF4-FFF2-40B4-BE49-F238E27FC236}">
                  <a16:creationId xmlns:a16="http://schemas.microsoft.com/office/drawing/2014/main" id="{EEFDD1FD-E008-3147-85B1-B44A5689D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" y="3898"/>
              <a:ext cx="467" cy="88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i="1" noProof="1">
                  <a:solidFill>
                    <a:schemeClr val="tx2"/>
                  </a:solidFill>
                  <a:latin typeface="Bookman" pitchFamily="-1" charset="0"/>
                </a:rPr>
                <a:t> "factoids"</a:t>
              </a:r>
            </a:p>
          </p:txBody>
        </p:sp>
        <p:sp>
          <p:nvSpPr>
            <p:cNvPr id="26635" name="Freeform 11">
              <a:extLst>
                <a:ext uri="{FF2B5EF4-FFF2-40B4-BE49-F238E27FC236}">
                  <a16:creationId xmlns:a16="http://schemas.microsoft.com/office/drawing/2014/main" id="{29FE3955-DBE0-A940-85AB-E5C6DC15F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413"/>
              <a:ext cx="1511" cy="3539"/>
            </a:xfrm>
            <a:custGeom>
              <a:avLst/>
              <a:gdLst>
                <a:gd name="T0" fmla="*/ 1511 w 20000"/>
                <a:gd name="T1" fmla="*/ 3539 h 20000"/>
                <a:gd name="T2" fmla="*/ 0 w 20000"/>
                <a:gd name="T3" fmla="*/ 0 h 20000"/>
                <a:gd name="T4" fmla="*/ 0 60000 65536"/>
                <a:gd name="T5" fmla="*/ 0 60000 65536"/>
                <a:gd name="T6" fmla="*/ 0 w 20000"/>
                <a:gd name="T7" fmla="*/ 0 h 20000"/>
                <a:gd name="T8" fmla="*/ 20000 w 20000"/>
                <a:gd name="T9" fmla="*/ 20000 h 200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00" h="20000">
                  <a:moveTo>
                    <a:pt x="20000" y="20000"/>
                  </a:moveTo>
                  <a:lnTo>
                    <a:pt x="0" y="0"/>
                  </a:lnTo>
                </a:path>
              </a:pathLst>
            </a:custGeom>
            <a:noFill/>
            <a:ln w="16510">
              <a:solidFill>
                <a:srgbClr val="8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6" name="Freeform 12">
              <a:extLst>
                <a:ext uri="{FF2B5EF4-FFF2-40B4-BE49-F238E27FC236}">
                  <a16:creationId xmlns:a16="http://schemas.microsoft.com/office/drawing/2014/main" id="{2E157EEB-98DE-184B-96EF-8B31958FE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434"/>
              <a:ext cx="1433" cy="3525"/>
            </a:xfrm>
            <a:custGeom>
              <a:avLst/>
              <a:gdLst>
                <a:gd name="T0" fmla="*/ 0 w 20000"/>
                <a:gd name="T1" fmla="*/ 3525 h 20000"/>
                <a:gd name="T2" fmla="*/ 1433 w 20000"/>
                <a:gd name="T3" fmla="*/ 0 h 20000"/>
                <a:gd name="T4" fmla="*/ 0 60000 65536"/>
                <a:gd name="T5" fmla="*/ 0 60000 65536"/>
                <a:gd name="T6" fmla="*/ 0 w 20000"/>
                <a:gd name="T7" fmla="*/ 0 h 20000"/>
                <a:gd name="T8" fmla="*/ 20000 w 20000"/>
                <a:gd name="T9" fmla="*/ 20000 h 200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00" h="20000">
                  <a:moveTo>
                    <a:pt x="0" y="20000"/>
                  </a:moveTo>
                  <a:lnTo>
                    <a:pt x="20000" y="0"/>
                  </a:lnTo>
                </a:path>
              </a:pathLst>
            </a:custGeom>
            <a:noFill/>
            <a:ln w="16510">
              <a:solidFill>
                <a:srgbClr val="8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7" name="Freeform 13">
              <a:extLst>
                <a:ext uri="{FF2B5EF4-FFF2-40B4-BE49-F238E27FC236}">
                  <a16:creationId xmlns:a16="http://schemas.microsoft.com/office/drawing/2014/main" id="{DB145F1D-F1D8-BB45-8FB5-37359A02A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413"/>
              <a:ext cx="3" cy="3409"/>
            </a:xfrm>
            <a:custGeom>
              <a:avLst/>
              <a:gdLst>
                <a:gd name="T0" fmla="*/ 0 w 20000"/>
                <a:gd name="T1" fmla="*/ 0 h 20000"/>
                <a:gd name="T2" fmla="*/ 3 w 20000"/>
                <a:gd name="T3" fmla="*/ 3409 h 20000"/>
                <a:gd name="T4" fmla="*/ 0 60000 65536"/>
                <a:gd name="T5" fmla="*/ 0 60000 65536"/>
                <a:gd name="T6" fmla="*/ 0 w 20000"/>
                <a:gd name="T7" fmla="*/ 0 h 20000"/>
                <a:gd name="T8" fmla="*/ 20000 w 20000"/>
                <a:gd name="T9" fmla="*/ 20000 h 200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00" h="20000">
                  <a:moveTo>
                    <a:pt x="0" y="0"/>
                  </a:moveTo>
                  <a:lnTo>
                    <a:pt x="17500" y="19998"/>
                  </a:lnTo>
                </a:path>
              </a:pathLst>
            </a:custGeom>
            <a:noFill/>
            <a:ln w="27940">
              <a:solidFill>
                <a:srgbClr val="804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8" name="Rectangle 14">
              <a:extLst>
                <a:ext uri="{FF2B5EF4-FFF2-40B4-BE49-F238E27FC236}">
                  <a16:creationId xmlns:a16="http://schemas.microsoft.com/office/drawing/2014/main" id="{FC684773-931C-6145-A5B2-845608D63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3418"/>
              <a:ext cx="292" cy="182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noProof="1">
                  <a:latin typeface="VAG Rounded Bold" pitchFamily="1" charset="0"/>
                </a:rPr>
                <a:t>Data</a:t>
              </a:r>
              <a:endParaRPr lang="en-US" altLang="en-US" sz="1200" noProof="1">
                <a:latin typeface="VAG Rounded Bold" pitchFamily="1" charset="0"/>
              </a:endParaRPr>
            </a:p>
          </p:txBody>
        </p:sp>
        <p:sp>
          <p:nvSpPr>
            <p:cNvPr id="26639" name="Rectangle 15">
              <a:extLst>
                <a:ext uri="{FF2B5EF4-FFF2-40B4-BE49-F238E27FC236}">
                  <a16:creationId xmlns:a16="http://schemas.microsoft.com/office/drawing/2014/main" id="{5F032EDE-8178-B444-802C-1740E04E7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" y="2797"/>
              <a:ext cx="603" cy="104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noProof="1">
                  <a:latin typeface="VAG Rounded Bold" pitchFamily="1" charset="0"/>
                </a:rPr>
                <a:t>Information</a:t>
              </a:r>
              <a:endParaRPr lang="en-US" altLang="en-US" sz="1200" noProof="1">
                <a:latin typeface="VAG Rounded Bold" pitchFamily="1" charset="0"/>
              </a:endParaRPr>
            </a:p>
          </p:txBody>
        </p:sp>
        <p:sp>
          <p:nvSpPr>
            <p:cNvPr id="26640" name="Rectangle 16">
              <a:extLst>
                <a:ext uri="{FF2B5EF4-FFF2-40B4-BE49-F238E27FC236}">
                  <a16:creationId xmlns:a16="http://schemas.microsoft.com/office/drawing/2014/main" id="{3A70E032-5741-5346-BCA4-713E90C47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1" y="2288"/>
              <a:ext cx="663" cy="144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noProof="1">
                  <a:latin typeface="VAG Rounded Bold" pitchFamily="1" charset="0"/>
                </a:rPr>
                <a:t>Knowledge</a:t>
              </a:r>
              <a:endParaRPr lang="en-US" altLang="en-US" sz="1200" noProof="1">
                <a:latin typeface="VAG Rounded Bold" pitchFamily="1" charset="0"/>
              </a:endParaRPr>
            </a:p>
          </p:txBody>
        </p:sp>
        <p:sp>
          <p:nvSpPr>
            <p:cNvPr id="26641" name="Rectangle 17">
              <a:extLst>
                <a:ext uri="{FF2B5EF4-FFF2-40B4-BE49-F238E27FC236}">
                  <a16:creationId xmlns:a16="http://schemas.microsoft.com/office/drawing/2014/main" id="{08097DFB-16A6-F34F-965A-29737D0BB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" y="1644"/>
              <a:ext cx="768" cy="180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noProof="1">
                  <a:latin typeface="VAG Rounded Bold" pitchFamily="1" charset="0"/>
                </a:rPr>
                <a:t>Understanding</a:t>
              </a:r>
              <a:endParaRPr lang="en-US" altLang="en-US" sz="1200" noProof="1">
                <a:latin typeface="VAG Rounded Bold" pitchFamily="1" charset="0"/>
              </a:endParaRPr>
            </a:p>
          </p:txBody>
        </p:sp>
        <p:sp>
          <p:nvSpPr>
            <p:cNvPr id="26642" name="Rectangle 18">
              <a:extLst>
                <a:ext uri="{FF2B5EF4-FFF2-40B4-BE49-F238E27FC236}">
                  <a16:creationId xmlns:a16="http://schemas.microsoft.com/office/drawing/2014/main" id="{CAEB0840-290C-004B-A12F-DDE7F7B3D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" y="1136"/>
              <a:ext cx="486" cy="104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noProof="1">
                  <a:latin typeface="VAG Rounded Bold" pitchFamily="1" charset="0"/>
                </a:rPr>
                <a:t>Wisdom</a:t>
              </a:r>
              <a:endParaRPr lang="en-US" altLang="en-US" sz="1200" noProof="1">
                <a:latin typeface="VAG Rounded Bold" pitchFamily="1" charset="0"/>
              </a:endParaRPr>
            </a:p>
          </p:txBody>
        </p:sp>
        <p:sp>
          <p:nvSpPr>
            <p:cNvPr id="26643" name="Rectangle 19">
              <a:extLst>
                <a:ext uri="{FF2B5EF4-FFF2-40B4-BE49-F238E27FC236}">
                  <a16:creationId xmlns:a16="http://schemas.microsoft.com/office/drawing/2014/main" id="{5ECC89E1-F39A-2D4E-A9CE-9ACA4EEB8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651"/>
              <a:ext cx="820" cy="133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noProof="1">
                  <a:latin typeface="VAG Rounded Bold" pitchFamily="1" charset="0"/>
                </a:rPr>
                <a:t>Enlightenment</a:t>
              </a:r>
              <a:endParaRPr lang="en-US" altLang="en-US" sz="1200" noProof="1">
                <a:latin typeface="VAG Rounded Bold" pitchFamily="1" charset="0"/>
              </a:endParaRPr>
            </a:p>
          </p:txBody>
        </p:sp>
        <p:sp>
          <p:nvSpPr>
            <p:cNvPr id="26644" name="Rectangle 20">
              <a:extLst>
                <a:ext uri="{FF2B5EF4-FFF2-40B4-BE49-F238E27FC236}">
                  <a16:creationId xmlns:a16="http://schemas.microsoft.com/office/drawing/2014/main" id="{08662E30-88F3-BF45-97D2-9D007CA46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92"/>
              <a:ext cx="495" cy="145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FrenchScript" charset="0"/>
                </a:rPr>
                <a:t>Systemic</a:t>
              </a:r>
              <a:endParaRPr lang="en-US" altLang="en-US" sz="1100">
                <a:latin typeface="Parisian" pitchFamily="-1" charset="0"/>
              </a:endParaRPr>
            </a:p>
          </p:txBody>
        </p:sp>
        <p:sp>
          <p:nvSpPr>
            <p:cNvPr id="26645" name="Rectangle 21">
              <a:extLst>
                <a:ext uri="{FF2B5EF4-FFF2-40B4-BE49-F238E27FC236}">
                  <a16:creationId xmlns:a16="http://schemas.microsoft.com/office/drawing/2014/main" id="{A4E0E03A-B9C0-644F-98A9-58902FAAF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" y="3953"/>
              <a:ext cx="857" cy="223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FrenchScript" charset="0"/>
                </a:rPr>
                <a:t>Reductionistic</a:t>
              </a:r>
            </a:p>
          </p:txBody>
        </p:sp>
        <p:sp>
          <p:nvSpPr>
            <p:cNvPr id="26646" name="Freeform 22">
              <a:extLst>
                <a:ext uri="{FF2B5EF4-FFF2-40B4-BE49-F238E27FC236}">
                  <a16:creationId xmlns:a16="http://schemas.microsoft.com/office/drawing/2014/main" id="{C011F7AD-8487-A240-8BF2-FC60EA8DE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" y="3381"/>
              <a:ext cx="471" cy="0"/>
            </a:xfrm>
            <a:custGeom>
              <a:avLst/>
              <a:gdLst>
                <a:gd name="T0" fmla="*/ 0 w 20000"/>
                <a:gd name="T1" fmla="*/ 0 h 20000"/>
                <a:gd name="T2" fmla="*/ 471 w 20000"/>
                <a:gd name="T3" fmla="*/ 0 h 20000"/>
                <a:gd name="T4" fmla="*/ 0 60000 65536"/>
                <a:gd name="T5" fmla="*/ 0 60000 65536"/>
                <a:gd name="T6" fmla="*/ 0 w 20000"/>
                <a:gd name="T7" fmla="*/ 0 h 20000"/>
                <a:gd name="T8" fmla="*/ 20000 w 20000"/>
                <a:gd name="T9" fmla="*/ 0 h 200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00" h="20000">
                  <a:moveTo>
                    <a:pt x="0" y="0"/>
                  </a:moveTo>
                  <a:lnTo>
                    <a:pt x="20000" y="0"/>
                  </a:lnTo>
                </a:path>
              </a:pathLst>
            </a:custGeom>
            <a:noFill/>
            <a:ln w="16510">
              <a:solidFill>
                <a:srgbClr val="8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47" name="Freeform 23">
              <a:extLst>
                <a:ext uri="{FF2B5EF4-FFF2-40B4-BE49-F238E27FC236}">
                  <a16:creationId xmlns:a16="http://schemas.microsoft.com/office/drawing/2014/main" id="{1A276FF3-40AD-3440-B371-8A60ECBCD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9" y="2696"/>
              <a:ext cx="1034" cy="0"/>
            </a:xfrm>
            <a:custGeom>
              <a:avLst/>
              <a:gdLst>
                <a:gd name="T0" fmla="*/ 0 w 20000"/>
                <a:gd name="T1" fmla="*/ 0 h 20000"/>
                <a:gd name="T2" fmla="*/ 1034 w 20000"/>
                <a:gd name="T3" fmla="*/ 0 h 20000"/>
                <a:gd name="T4" fmla="*/ 0 60000 65536"/>
                <a:gd name="T5" fmla="*/ 0 60000 65536"/>
                <a:gd name="T6" fmla="*/ 0 w 20000"/>
                <a:gd name="T7" fmla="*/ 0 h 20000"/>
                <a:gd name="T8" fmla="*/ 20000 w 20000"/>
                <a:gd name="T9" fmla="*/ 0 h 200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00" h="20000">
                  <a:moveTo>
                    <a:pt x="0" y="0"/>
                  </a:moveTo>
                  <a:lnTo>
                    <a:pt x="20000" y="0"/>
                  </a:lnTo>
                </a:path>
              </a:pathLst>
            </a:custGeom>
            <a:noFill/>
            <a:ln w="16510">
              <a:solidFill>
                <a:srgbClr val="8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48" name="Freeform 24">
              <a:extLst>
                <a:ext uri="{FF2B5EF4-FFF2-40B4-BE49-F238E27FC236}">
                  <a16:creationId xmlns:a16="http://schemas.microsoft.com/office/drawing/2014/main" id="{EF12B65F-5F6B-AF4C-8FC3-FF6F03A6B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2196"/>
              <a:ext cx="1462" cy="1"/>
            </a:xfrm>
            <a:custGeom>
              <a:avLst/>
              <a:gdLst>
                <a:gd name="T0" fmla="*/ 0 w 20000"/>
                <a:gd name="T1" fmla="*/ 0 h 20000"/>
                <a:gd name="T2" fmla="*/ 1462 w 20000"/>
                <a:gd name="T3" fmla="*/ 0 h 20000"/>
                <a:gd name="T4" fmla="*/ 0 60000 65536"/>
                <a:gd name="T5" fmla="*/ 0 60000 65536"/>
                <a:gd name="T6" fmla="*/ 0 w 20000"/>
                <a:gd name="T7" fmla="*/ 0 h 20000"/>
                <a:gd name="T8" fmla="*/ 20000 w 20000"/>
                <a:gd name="T9" fmla="*/ 20000 h 200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00" h="20000">
                  <a:moveTo>
                    <a:pt x="0" y="0"/>
                  </a:moveTo>
                  <a:lnTo>
                    <a:pt x="20000" y="0"/>
                  </a:lnTo>
                </a:path>
              </a:pathLst>
            </a:custGeom>
            <a:noFill/>
            <a:ln w="16510">
              <a:solidFill>
                <a:srgbClr val="8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49" name="Freeform 25">
              <a:extLst>
                <a:ext uri="{FF2B5EF4-FFF2-40B4-BE49-F238E27FC236}">
                  <a16:creationId xmlns:a16="http://schemas.microsoft.com/office/drawing/2014/main" id="{D50915BA-46DC-244D-93F0-4634D4795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5" y="1105"/>
              <a:ext cx="2359" cy="0"/>
            </a:xfrm>
            <a:custGeom>
              <a:avLst/>
              <a:gdLst>
                <a:gd name="T0" fmla="*/ 0 w 20000"/>
                <a:gd name="T1" fmla="*/ 0 h 20000"/>
                <a:gd name="T2" fmla="*/ 2359 w 20000"/>
                <a:gd name="T3" fmla="*/ 0 h 20000"/>
                <a:gd name="T4" fmla="*/ 0 60000 65536"/>
                <a:gd name="T5" fmla="*/ 0 60000 65536"/>
                <a:gd name="T6" fmla="*/ 0 w 20000"/>
                <a:gd name="T7" fmla="*/ 0 h 20000"/>
                <a:gd name="T8" fmla="*/ 20000 w 20000"/>
                <a:gd name="T9" fmla="*/ 0 h 200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00" h="20000">
                  <a:moveTo>
                    <a:pt x="0" y="0"/>
                  </a:moveTo>
                  <a:lnTo>
                    <a:pt x="20000" y="0"/>
                  </a:lnTo>
                </a:path>
              </a:pathLst>
            </a:custGeom>
            <a:noFill/>
            <a:ln w="16510">
              <a:solidFill>
                <a:srgbClr val="8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50" name="Rectangle 26">
              <a:extLst>
                <a:ext uri="{FF2B5EF4-FFF2-40B4-BE49-F238E27FC236}">
                  <a16:creationId xmlns:a16="http://schemas.microsoft.com/office/drawing/2014/main" id="{B876146C-4215-644B-AC0B-06165EAC4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1823"/>
              <a:ext cx="584" cy="160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 b="1" noProof="1">
                  <a:solidFill>
                    <a:schemeClr val="hlink"/>
                  </a:solidFill>
                  <a:latin typeface="Lucida Calligraphy" panose="03010101010101010101" pitchFamily="66" charset="77"/>
                </a:rPr>
                <a:t>      Limits of</a:t>
              </a:r>
            </a:p>
          </p:txBody>
        </p:sp>
        <p:sp>
          <p:nvSpPr>
            <p:cNvPr id="26651" name="Rectangle 27">
              <a:extLst>
                <a:ext uri="{FF2B5EF4-FFF2-40B4-BE49-F238E27FC236}">
                  <a16:creationId xmlns:a16="http://schemas.microsoft.com/office/drawing/2014/main" id="{FECF8420-4C45-9F40-89A8-0EB84EBCC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1952"/>
              <a:ext cx="557" cy="160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 b="1" noProof="1">
                  <a:solidFill>
                    <a:schemeClr val="hlink"/>
                  </a:solidFill>
                  <a:latin typeface="Lucida Calligraphy" panose="03010101010101010101" pitchFamily="66" charset="77"/>
                </a:rPr>
                <a:t>     Teaching</a:t>
              </a:r>
            </a:p>
          </p:txBody>
        </p:sp>
        <p:sp>
          <p:nvSpPr>
            <p:cNvPr id="26652" name="Rectangle 28">
              <a:extLst>
                <a:ext uri="{FF2B5EF4-FFF2-40B4-BE49-F238E27FC236}">
                  <a16:creationId xmlns:a16="http://schemas.microsoft.com/office/drawing/2014/main" id="{F619394B-B16E-C94C-A0FF-E9014B579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" y="1816"/>
              <a:ext cx="584" cy="160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 b="1" noProof="1">
                  <a:solidFill>
                    <a:schemeClr val="hlink"/>
                  </a:solidFill>
                  <a:latin typeface="Lucida Calligraphy" panose="03010101010101010101" pitchFamily="66" charset="77"/>
                </a:rPr>
                <a:t>      Limits of</a:t>
              </a:r>
            </a:p>
          </p:txBody>
        </p:sp>
        <p:sp>
          <p:nvSpPr>
            <p:cNvPr id="26653" name="Rectangle 29">
              <a:extLst>
                <a:ext uri="{FF2B5EF4-FFF2-40B4-BE49-F238E27FC236}">
                  <a16:creationId xmlns:a16="http://schemas.microsoft.com/office/drawing/2014/main" id="{95564E74-405B-A240-B8A3-431A70608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" y="1944"/>
              <a:ext cx="558" cy="160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 b="1" noProof="1">
                  <a:solidFill>
                    <a:schemeClr val="hlink"/>
                  </a:solidFill>
                  <a:latin typeface="Lucida Calligraphy" panose="03010101010101010101" pitchFamily="66" charset="77"/>
                </a:rPr>
                <a:t>     Teaching</a:t>
              </a:r>
            </a:p>
          </p:txBody>
        </p:sp>
        <p:sp>
          <p:nvSpPr>
            <p:cNvPr id="26654" name="Rectangle 30">
              <a:extLst>
                <a:ext uri="{FF2B5EF4-FFF2-40B4-BE49-F238E27FC236}">
                  <a16:creationId xmlns:a16="http://schemas.microsoft.com/office/drawing/2014/main" id="{E79E9315-9A4B-0943-B472-0E357E5B2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914"/>
              <a:ext cx="596" cy="88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noProof="1">
                  <a:solidFill>
                    <a:schemeClr val="tx2"/>
                  </a:solidFill>
                  <a:latin typeface="Bookman" pitchFamily="-1" charset="0"/>
                </a:rPr>
                <a:t>Answers to ...</a:t>
              </a:r>
            </a:p>
          </p:txBody>
        </p:sp>
        <p:sp>
          <p:nvSpPr>
            <p:cNvPr id="26655" name="Rectangle 31">
              <a:extLst>
                <a:ext uri="{FF2B5EF4-FFF2-40B4-BE49-F238E27FC236}">
                  <a16:creationId xmlns:a16="http://schemas.microsoft.com/office/drawing/2014/main" id="{A08DE6F8-DB7A-0745-81B7-04EEBC8E3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999"/>
              <a:ext cx="330" cy="88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i="1" noProof="1">
                  <a:solidFill>
                    <a:schemeClr val="tx2"/>
                  </a:solidFill>
                  <a:latin typeface="Bookman" pitchFamily="-1" charset="0"/>
                </a:rPr>
                <a:t>- who?</a:t>
              </a:r>
            </a:p>
          </p:txBody>
        </p:sp>
        <p:sp>
          <p:nvSpPr>
            <p:cNvPr id="26656" name="Rectangle 32">
              <a:extLst>
                <a:ext uri="{FF2B5EF4-FFF2-40B4-BE49-F238E27FC236}">
                  <a16:creationId xmlns:a16="http://schemas.microsoft.com/office/drawing/2014/main" id="{C069A376-64F7-E04F-B012-EC1CCDC92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3085"/>
              <a:ext cx="366" cy="88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i="1" noProof="1">
                  <a:solidFill>
                    <a:schemeClr val="tx2"/>
                  </a:solidFill>
                  <a:latin typeface="Bookman" pitchFamily="-1" charset="0"/>
                </a:rPr>
                <a:t>- what?</a:t>
              </a:r>
            </a:p>
          </p:txBody>
        </p:sp>
        <p:sp>
          <p:nvSpPr>
            <p:cNvPr id="26657" name="Rectangle 33">
              <a:extLst>
                <a:ext uri="{FF2B5EF4-FFF2-40B4-BE49-F238E27FC236}">
                  <a16:creationId xmlns:a16="http://schemas.microsoft.com/office/drawing/2014/main" id="{C81090DD-ABB4-894F-9631-668E0876A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5" y="3170"/>
              <a:ext cx="382" cy="88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i="1" noProof="1">
                  <a:solidFill>
                    <a:schemeClr val="tx2"/>
                  </a:solidFill>
                  <a:latin typeface="Bookman" pitchFamily="-1" charset="0"/>
                </a:rPr>
                <a:t>- when?</a:t>
              </a:r>
            </a:p>
          </p:txBody>
        </p:sp>
        <p:sp>
          <p:nvSpPr>
            <p:cNvPr id="26658" name="Rectangle 34">
              <a:extLst>
                <a:ext uri="{FF2B5EF4-FFF2-40B4-BE49-F238E27FC236}">
                  <a16:creationId xmlns:a16="http://schemas.microsoft.com/office/drawing/2014/main" id="{EAF5EEFB-7D9D-9C4C-8B46-59030E1CE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3256"/>
              <a:ext cx="576" cy="104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i="1" noProof="1">
                  <a:solidFill>
                    <a:schemeClr val="tx2"/>
                  </a:solidFill>
                  <a:latin typeface="Bookman" pitchFamily="-1" charset="0"/>
                </a:rPr>
                <a:t>- where?</a:t>
              </a:r>
            </a:p>
          </p:txBody>
        </p:sp>
        <p:sp>
          <p:nvSpPr>
            <p:cNvPr id="26659" name="Rectangle 35">
              <a:extLst>
                <a:ext uri="{FF2B5EF4-FFF2-40B4-BE49-F238E27FC236}">
                  <a16:creationId xmlns:a16="http://schemas.microsoft.com/office/drawing/2014/main" id="{33932C25-527C-0547-9AEC-E6DB33657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3342"/>
              <a:ext cx="588" cy="88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i="1" noProof="1">
                  <a:solidFill>
                    <a:schemeClr val="tx2"/>
                  </a:solidFill>
                  <a:latin typeface="Bookman" pitchFamily="-1" charset="0"/>
                </a:rPr>
                <a:t>- how many?</a:t>
              </a:r>
            </a:p>
          </p:txBody>
        </p:sp>
        <p:sp>
          <p:nvSpPr>
            <p:cNvPr id="26660" name="Rectangle 36">
              <a:extLst>
                <a:ext uri="{FF2B5EF4-FFF2-40B4-BE49-F238E27FC236}">
                  <a16:creationId xmlns:a16="http://schemas.microsoft.com/office/drawing/2014/main" id="{763F93B6-BFFE-A140-A484-6EC177893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3427"/>
              <a:ext cx="744" cy="88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noProof="1">
                  <a:solidFill>
                    <a:schemeClr val="tx2"/>
                  </a:solidFill>
                  <a:latin typeface="Bookman" pitchFamily="-1" charset="0"/>
                </a:rPr>
                <a:t>... type questions</a:t>
              </a:r>
            </a:p>
          </p:txBody>
        </p:sp>
        <p:grpSp>
          <p:nvGrpSpPr>
            <p:cNvPr id="26661" name="Group 37">
              <a:extLst>
                <a:ext uri="{FF2B5EF4-FFF2-40B4-BE49-F238E27FC236}">
                  <a16:creationId xmlns:a16="http://schemas.microsoft.com/office/drawing/2014/main" id="{3BE90E73-2290-C942-84BD-9D88464606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2" y="3024"/>
              <a:ext cx="834" cy="114"/>
              <a:chOff x="0" y="0"/>
              <a:chExt cx="20001" cy="20000"/>
            </a:xfrm>
          </p:grpSpPr>
          <p:sp>
            <p:nvSpPr>
              <p:cNvPr id="26699" name="Freeform 38">
                <a:extLst>
                  <a:ext uri="{FF2B5EF4-FFF2-40B4-BE49-F238E27FC236}">
                    <a16:creationId xmlns:a16="http://schemas.microsoft.com/office/drawing/2014/main" id="{441EBDE1-7CE2-A045-B4B9-B1408D13D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6224"/>
                <a:ext cx="10940" cy="13776"/>
              </a:xfrm>
              <a:custGeom>
                <a:avLst/>
                <a:gdLst>
                  <a:gd name="T0" fmla="*/ 0 w 20000"/>
                  <a:gd name="T1" fmla="*/ 0 h 20000"/>
                  <a:gd name="T2" fmla="*/ 10930 w 20000"/>
                  <a:gd name="T3" fmla="*/ 13706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0" y="0"/>
                    </a:moveTo>
                    <a:lnTo>
                      <a:pt x="19982" y="19898"/>
                    </a:lnTo>
                  </a:path>
                </a:pathLst>
              </a:custGeom>
              <a:noFill/>
              <a:ln w="127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00" name="Freeform 39">
                <a:extLst>
                  <a:ext uri="{FF2B5EF4-FFF2-40B4-BE49-F238E27FC236}">
                    <a16:creationId xmlns:a16="http://schemas.microsoft.com/office/drawing/2014/main" id="{2480B5F4-8337-8840-947A-12AB777E61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8" y="1259"/>
                <a:ext cx="2742" cy="18741"/>
              </a:xfrm>
              <a:custGeom>
                <a:avLst/>
                <a:gdLst>
                  <a:gd name="T0" fmla="*/ 0 w 20000"/>
                  <a:gd name="T1" fmla="*/ 0 h 20000"/>
                  <a:gd name="T2" fmla="*/ 2732 w 20000"/>
                  <a:gd name="T3" fmla="*/ 18671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0" y="0"/>
                    </a:moveTo>
                    <a:lnTo>
                      <a:pt x="19930" y="19925"/>
                    </a:lnTo>
                  </a:path>
                </a:pathLst>
              </a:custGeom>
              <a:noFill/>
              <a:ln w="127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01" name="Freeform 40">
                <a:extLst>
                  <a:ext uri="{FF2B5EF4-FFF2-40B4-BE49-F238E27FC236}">
                    <a16:creationId xmlns:a16="http://schemas.microsoft.com/office/drawing/2014/main" id="{8D2D2D42-C9E8-974C-BC2F-532E35B14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5" y="0"/>
                <a:ext cx="11976" cy="15035"/>
              </a:xfrm>
              <a:custGeom>
                <a:avLst/>
                <a:gdLst>
                  <a:gd name="T0" fmla="*/ 0 w 20000"/>
                  <a:gd name="T1" fmla="*/ 0 h 20000"/>
                  <a:gd name="T2" fmla="*/ 11966 w 20000"/>
                  <a:gd name="T3" fmla="*/ 14965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0" y="0"/>
                    </a:moveTo>
                    <a:lnTo>
                      <a:pt x="19984" y="19907"/>
                    </a:lnTo>
                  </a:path>
                </a:pathLst>
              </a:custGeom>
              <a:noFill/>
              <a:ln w="127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6662" name="Rectangle 41">
              <a:extLst>
                <a:ext uri="{FF2B5EF4-FFF2-40B4-BE49-F238E27FC236}">
                  <a16:creationId xmlns:a16="http://schemas.microsoft.com/office/drawing/2014/main" id="{8967A2A3-BCBA-6A44-A72D-6397C7DB8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0" y="1572"/>
              <a:ext cx="596" cy="88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noProof="1">
                  <a:solidFill>
                    <a:schemeClr val="tx2"/>
                  </a:solidFill>
                  <a:latin typeface="Bookman" pitchFamily="-1" charset="0"/>
                </a:rPr>
                <a:t>Answers to ...</a:t>
              </a:r>
            </a:p>
          </p:txBody>
        </p:sp>
        <p:sp>
          <p:nvSpPr>
            <p:cNvPr id="26663" name="Rectangle 42">
              <a:extLst>
                <a:ext uri="{FF2B5EF4-FFF2-40B4-BE49-F238E27FC236}">
                  <a16:creationId xmlns:a16="http://schemas.microsoft.com/office/drawing/2014/main" id="{B2D9DD4E-AC43-B547-8E8F-3FC46A224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0" y="1658"/>
              <a:ext cx="335" cy="88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i="1" noProof="1">
                  <a:solidFill>
                    <a:schemeClr val="tx2"/>
                  </a:solidFill>
                  <a:latin typeface="Bookman" pitchFamily="-1" charset="0"/>
                </a:rPr>
                <a:t>- why?</a:t>
              </a:r>
            </a:p>
          </p:txBody>
        </p:sp>
        <p:sp>
          <p:nvSpPr>
            <p:cNvPr id="26664" name="Rectangle 43">
              <a:extLst>
                <a:ext uri="{FF2B5EF4-FFF2-40B4-BE49-F238E27FC236}">
                  <a16:creationId xmlns:a16="http://schemas.microsoft.com/office/drawing/2014/main" id="{72D54FCC-1979-814E-95B0-0805ED598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0" y="1744"/>
              <a:ext cx="744" cy="88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noProof="1">
                  <a:solidFill>
                    <a:schemeClr val="tx2"/>
                  </a:solidFill>
                  <a:latin typeface="Bookman" pitchFamily="-1" charset="0"/>
                </a:rPr>
                <a:t>... type questions</a:t>
              </a:r>
            </a:p>
          </p:txBody>
        </p:sp>
        <p:sp>
          <p:nvSpPr>
            <p:cNvPr id="26665" name="Rectangle 44">
              <a:extLst>
                <a:ext uri="{FF2B5EF4-FFF2-40B4-BE49-F238E27FC236}">
                  <a16:creationId xmlns:a16="http://schemas.microsoft.com/office/drawing/2014/main" id="{7D594D7E-C33D-A04C-ADF6-D192A8F47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135"/>
              <a:ext cx="399" cy="88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noProof="1">
                  <a:solidFill>
                    <a:schemeClr val="tx2"/>
                  </a:solidFill>
                  <a:latin typeface="Bookman" pitchFamily="-1" charset="0"/>
                </a:rPr>
                <a:t>Requires</a:t>
              </a:r>
            </a:p>
          </p:txBody>
        </p:sp>
        <p:sp>
          <p:nvSpPr>
            <p:cNvPr id="26666" name="Rectangle 45">
              <a:extLst>
                <a:ext uri="{FF2B5EF4-FFF2-40B4-BE49-F238E27FC236}">
                  <a16:creationId xmlns:a16="http://schemas.microsoft.com/office/drawing/2014/main" id="{4633870A-3885-B14B-BC2A-95777313E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220"/>
              <a:ext cx="387" cy="88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noProof="1">
                  <a:solidFill>
                    <a:schemeClr val="tx2"/>
                  </a:solidFill>
                  <a:latin typeface="Bookman" pitchFamily="-1" charset="0"/>
                </a:rPr>
                <a:t>empathy</a:t>
              </a:r>
            </a:p>
          </p:txBody>
        </p:sp>
        <p:sp>
          <p:nvSpPr>
            <p:cNvPr id="26667" name="Rectangle 46">
              <a:extLst>
                <a:ext uri="{FF2B5EF4-FFF2-40B4-BE49-F238E27FC236}">
                  <a16:creationId xmlns:a16="http://schemas.microsoft.com/office/drawing/2014/main" id="{DCAF5636-BD6E-F049-9D8F-3124BFA11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306"/>
              <a:ext cx="281" cy="88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noProof="1">
                  <a:solidFill>
                    <a:schemeClr val="tx2"/>
                  </a:solidFill>
                  <a:latin typeface="Bookman" pitchFamily="-1" charset="0"/>
                </a:rPr>
                <a:t>and is</a:t>
              </a:r>
            </a:p>
          </p:txBody>
        </p:sp>
        <p:sp>
          <p:nvSpPr>
            <p:cNvPr id="26668" name="Rectangle 47">
              <a:extLst>
                <a:ext uri="{FF2B5EF4-FFF2-40B4-BE49-F238E27FC236}">
                  <a16:creationId xmlns:a16="http://schemas.microsoft.com/office/drawing/2014/main" id="{8633D02C-6BFF-FE4A-9C77-E491DCC9C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392"/>
              <a:ext cx="399" cy="88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noProof="1">
                  <a:solidFill>
                    <a:schemeClr val="tx2"/>
                  </a:solidFill>
                  <a:latin typeface="Bookman" pitchFamily="-1" charset="0"/>
                </a:rPr>
                <a:t>normative</a:t>
              </a:r>
            </a:p>
          </p:txBody>
        </p:sp>
        <p:sp>
          <p:nvSpPr>
            <p:cNvPr id="26669" name="Rectangle 48">
              <a:extLst>
                <a:ext uri="{FF2B5EF4-FFF2-40B4-BE49-F238E27FC236}">
                  <a16:creationId xmlns:a16="http://schemas.microsoft.com/office/drawing/2014/main" id="{3B82CD38-B81B-494C-BB5F-13574D6C7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" y="596"/>
              <a:ext cx="568" cy="88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noProof="1">
                  <a:solidFill>
                    <a:schemeClr val="tx2"/>
                  </a:solidFill>
                  <a:latin typeface="Bookman" pitchFamily="-1" charset="0"/>
                </a:rPr>
                <a:t>Reaches new</a:t>
              </a:r>
            </a:p>
          </p:txBody>
        </p:sp>
        <p:sp>
          <p:nvSpPr>
            <p:cNvPr id="26670" name="Rectangle 49">
              <a:extLst>
                <a:ext uri="{FF2B5EF4-FFF2-40B4-BE49-F238E27FC236}">
                  <a16:creationId xmlns:a16="http://schemas.microsoft.com/office/drawing/2014/main" id="{728C113D-630C-9647-A461-DF0D7C42B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682"/>
              <a:ext cx="401" cy="88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noProof="1">
                  <a:solidFill>
                    <a:schemeClr val="tx2"/>
                  </a:solidFill>
                  <a:latin typeface="Bookman" pitchFamily="-1" charset="0"/>
                </a:rPr>
                <a:t>planes of</a:t>
              </a:r>
            </a:p>
          </p:txBody>
        </p:sp>
        <p:sp>
          <p:nvSpPr>
            <p:cNvPr id="26671" name="Rectangle 50">
              <a:extLst>
                <a:ext uri="{FF2B5EF4-FFF2-40B4-BE49-F238E27FC236}">
                  <a16:creationId xmlns:a16="http://schemas.microsoft.com/office/drawing/2014/main" id="{C0BFE22B-6D40-8142-B66C-29F189D20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" y="768"/>
              <a:ext cx="632" cy="88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noProof="1">
                  <a:solidFill>
                    <a:schemeClr val="tx2"/>
                  </a:solidFill>
                  <a:latin typeface="Bookman" pitchFamily="-1" charset="0"/>
                </a:rPr>
                <a:t>consciousness</a:t>
              </a:r>
            </a:p>
          </p:txBody>
        </p:sp>
        <p:sp>
          <p:nvSpPr>
            <p:cNvPr id="26672" name="Freeform 51">
              <a:extLst>
                <a:ext uri="{FF2B5EF4-FFF2-40B4-BE49-F238E27FC236}">
                  <a16:creationId xmlns:a16="http://schemas.microsoft.com/office/drawing/2014/main" id="{857A6273-97CD-BB4A-8064-80570EF4B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" y="2076"/>
              <a:ext cx="3492" cy="6"/>
            </a:xfrm>
            <a:custGeom>
              <a:avLst/>
              <a:gdLst>
                <a:gd name="T0" fmla="*/ 0 w 20000"/>
                <a:gd name="T1" fmla="*/ 0 h 20000"/>
                <a:gd name="T2" fmla="*/ 3492 w 20000"/>
                <a:gd name="T3" fmla="*/ 6 h 20000"/>
                <a:gd name="T4" fmla="*/ 0 60000 65536"/>
                <a:gd name="T5" fmla="*/ 0 60000 65536"/>
                <a:gd name="T6" fmla="*/ 0 w 20000"/>
                <a:gd name="T7" fmla="*/ 0 h 20000"/>
                <a:gd name="T8" fmla="*/ 20000 w 20000"/>
                <a:gd name="T9" fmla="*/ 20000 h 200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00" h="20000">
                  <a:moveTo>
                    <a:pt x="0" y="0"/>
                  </a:moveTo>
                  <a:lnTo>
                    <a:pt x="19998" y="18571"/>
                  </a:lnTo>
                </a:path>
              </a:pathLst>
            </a:custGeom>
            <a:noFill/>
            <a:ln w="25400">
              <a:solidFill>
                <a:srgbClr val="804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73" name="Freeform 52">
              <a:extLst>
                <a:ext uri="{FF2B5EF4-FFF2-40B4-BE49-F238E27FC236}">
                  <a16:creationId xmlns:a16="http://schemas.microsoft.com/office/drawing/2014/main" id="{F9DCEA67-40F5-BC45-8561-C5C464D29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" y="1547"/>
              <a:ext cx="1996" cy="1"/>
            </a:xfrm>
            <a:custGeom>
              <a:avLst/>
              <a:gdLst>
                <a:gd name="T0" fmla="*/ 0 w 20000"/>
                <a:gd name="T1" fmla="*/ 1 h 20000"/>
                <a:gd name="T2" fmla="*/ 1996 w 20000"/>
                <a:gd name="T3" fmla="*/ 0 h 20000"/>
                <a:gd name="T4" fmla="*/ 0 60000 65536"/>
                <a:gd name="T5" fmla="*/ 0 60000 65536"/>
                <a:gd name="T6" fmla="*/ 0 w 20000"/>
                <a:gd name="T7" fmla="*/ 0 h 20000"/>
                <a:gd name="T8" fmla="*/ 20000 w 20000"/>
                <a:gd name="T9" fmla="*/ 20000 h 200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00" h="20000">
                  <a:moveTo>
                    <a:pt x="0" y="13333"/>
                  </a:moveTo>
                  <a:lnTo>
                    <a:pt x="19996" y="0"/>
                  </a:lnTo>
                </a:path>
              </a:pathLst>
            </a:custGeom>
            <a:noFill/>
            <a:ln w="16510">
              <a:solidFill>
                <a:srgbClr val="8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74" name="Rectangle 53">
              <a:extLst>
                <a:ext uri="{FF2B5EF4-FFF2-40B4-BE49-F238E27FC236}">
                  <a16:creationId xmlns:a16="http://schemas.microsoft.com/office/drawing/2014/main" id="{EC74486A-768F-EC4E-9478-22BADC633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804"/>
              <a:ext cx="801" cy="115"/>
            </a:xfrm>
            <a:prstGeom prst="rect">
              <a:avLst/>
            </a:prstGeom>
            <a:noFill/>
            <a:ln w="6350">
              <a:solidFill>
                <a:schemeClr val="bg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>
                  <a:latin typeface="Helvetica" pitchFamily="2" charset="0"/>
                </a:rPr>
                <a:t>- is transcendent</a:t>
              </a:r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26675" name="Rectangle 54">
              <a:extLst>
                <a:ext uri="{FF2B5EF4-FFF2-40B4-BE49-F238E27FC236}">
                  <a16:creationId xmlns:a16="http://schemas.microsoft.com/office/drawing/2014/main" id="{7425378E-44CC-8743-AE79-5930D5C79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" y="1284"/>
              <a:ext cx="724" cy="141"/>
            </a:xfrm>
            <a:prstGeom prst="rect">
              <a:avLst/>
            </a:prstGeom>
            <a:noFill/>
            <a:ln w="6350">
              <a:solidFill>
                <a:schemeClr val="bg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>
                  <a:latin typeface="Helvetica" pitchFamily="2" charset="0"/>
                </a:rPr>
                <a:t>- is valuative</a:t>
              </a:r>
              <a:endParaRPr lang="en-US" altLang="en-US"/>
            </a:p>
          </p:txBody>
        </p:sp>
        <p:sp>
          <p:nvSpPr>
            <p:cNvPr id="26676" name="Rectangle 55">
              <a:extLst>
                <a:ext uri="{FF2B5EF4-FFF2-40B4-BE49-F238E27FC236}">
                  <a16:creationId xmlns:a16="http://schemas.microsoft.com/office/drawing/2014/main" id="{9697AC76-CEA6-474B-9E57-75918E458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7" y="1804"/>
              <a:ext cx="781" cy="116"/>
            </a:xfrm>
            <a:prstGeom prst="rect">
              <a:avLst/>
            </a:prstGeom>
            <a:noFill/>
            <a:ln w="6350">
              <a:solidFill>
                <a:schemeClr val="bg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>
                  <a:latin typeface="Helvetica" pitchFamily="2" charset="0"/>
                </a:rPr>
                <a:t>- is explanatory</a:t>
              </a:r>
              <a:endParaRPr lang="en-US" altLang="en-US"/>
            </a:p>
          </p:txBody>
        </p:sp>
        <p:sp>
          <p:nvSpPr>
            <p:cNvPr id="26677" name="Rectangle 56">
              <a:extLst>
                <a:ext uri="{FF2B5EF4-FFF2-40B4-BE49-F238E27FC236}">
                  <a16:creationId xmlns:a16="http://schemas.microsoft.com/office/drawing/2014/main" id="{526688E7-0AC4-6A4E-B303-2044BF60D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7" y="2422"/>
              <a:ext cx="609" cy="122"/>
            </a:xfrm>
            <a:prstGeom prst="rect">
              <a:avLst/>
            </a:prstGeom>
            <a:noFill/>
            <a:ln w="6350">
              <a:solidFill>
                <a:schemeClr val="bg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>
                  <a:latin typeface="Helvetica" pitchFamily="2" charset="0"/>
                </a:rPr>
                <a:t>- is instructive</a:t>
              </a:r>
              <a:endParaRPr lang="en-US" altLang="en-US"/>
            </a:p>
          </p:txBody>
        </p:sp>
        <p:sp>
          <p:nvSpPr>
            <p:cNvPr id="26678" name="Rectangle 57">
              <a:extLst>
                <a:ext uri="{FF2B5EF4-FFF2-40B4-BE49-F238E27FC236}">
                  <a16:creationId xmlns:a16="http://schemas.microsoft.com/office/drawing/2014/main" id="{E587A5F4-8F04-ED4C-B766-CAF6348EB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929"/>
              <a:ext cx="576" cy="173"/>
            </a:xfrm>
            <a:prstGeom prst="rect">
              <a:avLst/>
            </a:prstGeom>
            <a:noFill/>
            <a:ln w="6350">
              <a:solidFill>
                <a:schemeClr val="bg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>
                  <a:latin typeface="Helvetica" pitchFamily="2" charset="0"/>
                </a:rPr>
                <a:t>- is descriptive</a:t>
              </a:r>
              <a:endParaRPr lang="en-US" altLang="en-US"/>
            </a:p>
          </p:txBody>
        </p:sp>
        <p:grpSp>
          <p:nvGrpSpPr>
            <p:cNvPr id="26679" name="Group 58">
              <a:extLst>
                <a:ext uri="{FF2B5EF4-FFF2-40B4-BE49-F238E27FC236}">
                  <a16:creationId xmlns:a16="http://schemas.microsoft.com/office/drawing/2014/main" id="{6F39FC63-F76B-694E-A4A1-C8373F5D78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3" y="1241"/>
              <a:ext cx="834" cy="114"/>
              <a:chOff x="0" y="1"/>
              <a:chExt cx="20000" cy="19999"/>
            </a:xfrm>
          </p:grpSpPr>
          <p:sp>
            <p:nvSpPr>
              <p:cNvPr id="26696" name="Freeform 59">
                <a:extLst>
                  <a:ext uri="{FF2B5EF4-FFF2-40B4-BE49-F238E27FC236}">
                    <a16:creationId xmlns:a16="http://schemas.microsoft.com/office/drawing/2014/main" id="{25279FB1-A75D-0548-82B7-52A9E7061B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5" y="6246"/>
                <a:ext cx="10935" cy="13754"/>
              </a:xfrm>
              <a:custGeom>
                <a:avLst/>
                <a:gdLst>
                  <a:gd name="T0" fmla="*/ 10935 w 20000"/>
                  <a:gd name="T1" fmla="*/ 0 h 20000"/>
                  <a:gd name="T2" fmla="*/ 0 w 20000"/>
                  <a:gd name="T3" fmla="*/ 13754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20000" y="0"/>
                    </a:moveTo>
                    <a:lnTo>
                      <a:pt x="0" y="20000"/>
                    </a:lnTo>
                  </a:path>
                </a:pathLst>
              </a:custGeom>
              <a:noFill/>
              <a:ln w="127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697" name="Freeform 60">
                <a:extLst>
                  <a:ext uri="{FF2B5EF4-FFF2-40B4-BE49-F238E27FC236}">
                    <a16:creationId xmlns:a16="http://schemas.microsoft.com/office/drawing/2014/main" id="{9FA35420-C6F1-0546-A4C8-CCB2C6FE9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5" y="1264"/>
                <a:ext cx="2734" cy="18736"/>
              </a:xfrm>
              <a:custGeom>
                <a:avLst/>
                <a:gdLst>
                  <a:gd name="T0" fmla="*/ 2734 w 20000"/>
                  <a:gd name="T1" fmla="*/ 0 h 20000"/>
                  <a:gd name="T2" fmla="*/ 0 w 20000"/>
                  <a:gd name="T3" fmla="*/ 18736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20000" y="0"/>
                    </a:moveTo>
                    <a:lnTo>
                      <a:pt x="0" y="20000"/>
                    </a:lnTo>
                  </a:path>
                </a:pathLst>
              </a:custGeom>
              <a:noFill/>
              <a:ln w="127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698" name="Freeform 61">
                <a:extLst>
                  <a:ext uri="{FF2B5EF4-FFF2-40B4-BE49-F238E27FC236}">
                    <a16:creationId xmlns:a16="http://schemas.microsoft.com/office/drawing/2014/main" id="{7D9DD5C1-1771-8541-988E-3B955454B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"/>
                <a:ext cx="11971" cy="15017"/>
              </a:xfrm>
              <a:custGeom>
                <a:avLst/>
                <a:gdLst>
                  <a:gd name="T0" fmla="*/ 11971 w 20000"/>
                  <a:gd name="T1" fmla="*/ 0 h 20000"/>
                  <a:gd name="T2" fmla="*/ 0 w 20000"/>
                  <a:gd name="T3" fmla="*/ 15017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20000" y="0"/>
                    </a:moveTo>
                    <a:lnTo>
                      <a:pt x="0" y="20000"/>
                    </a:lnTo>
                  </a:path>
                </a:pathLst>
              </a:custGeom>
              <a:noFill/>
              <a:ln w="127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6680" name="Group 62">
              <a:extLst>
                <a:ext uri="{FF2B5EF4-FFF2-40B4-BE49-F238E27FC236}">
                  <a16:creationId xmlns:a16="http://schemas.microsoft.com/office/drawing/2014/main" id="{913A7F84-16A2-6E4A-8F34-04904143E8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2" y="742"/>
              <a:ext cx="848" cy="122"/>
              <a:chOff x="0" y="0"/>
              <a:chExt cx="20000" cy="19999"/>
            </a:xfrm>
          </p:grpSpPr>
          <p:sp>
            <p:nvSpPr>
              <p:cNvPr id="26693" name="Freeform 63">
                <a:extLst>
                  <a:ext uri="{FF2B5EF4-FFF2-40B4-BE49-F238E27FC236}">
                    <a16:creationId xmlns:a16="http://schemas.microsoft.com/office/drawing/2014/main" id="{51779ADC-CEF7-5949-8E8F-727237F8E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0938" cy="13770"/>
              </a:xfrm>
              <a:custGeom>
                <a:avLst/>
                <a:gdLst>
                  <a:gd name="T0" fmla="*/ 0 w 20000"/>
                  <a:gd name="T1" fmla="*/ 13705 h 20000"/>
                  <a:gd name="T2" fmla="*/ 10929 w 20000"/>
                  <a:gd name="T3" fmla="*/ 0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0" y="19905"/>
                    </a:moveTo>
                    <a:lnTo>
                      <a:pt x="19983" y="0"/>
                    </a:lnTo>
                  </a:path>
                </a:pathLst>
              </a:custGeom>
              <a:noFill/>
              <a:ln w="127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694" name="Freeform 64">
                <a:extLst>
                  <a:ext uri="{FF2B5EF4-FFF2-40B4-BE49-F238E27FC236}">
                    <a16:creationId xmlns:a16="http://schemas.microsoft.com/office/drawing/2014/main" id="{301FA594-E006-9C46-8FE3-A30EA9F2D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4" y="0"/>
                <a:ext cx="2744" cy="18753"/>
              </a:xfrm>
              <a:custGeom>
                <a:avLst/>
                <a:gdLst>
                  <a:gd name="T0" fmla="*/ 0 w 20000"/>
                  <a:gd name="T1" fmla="*/ 18687 h 20000"/>
                  <a:gd name="T2" fmla="*/ 2735 w 20000"/>
                  <a:gd name="T3" fmla="*/ 0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0" y="19930"/>
                    </a:moveTo>
                    <a:lnTo>
                      <a:pt x="19931" y="0"/>
                    </a:lnTo>
                  </a:path>
                </a:pathLst>
              </a:custGeom>
              <a:noFill/>
              <a:ln w="127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695" name="Freeform 65">
                <a:extLst>
                  <a:ext uri="{FF2B5EF4-FFF2-40B4-BE49-F238E27FC236}">
                    <a16:creationId xmlns:a16="http://schemas.microsoft.com/office/drawing/2014/main" id="{8C3A3263-1A98-2742-8BDD-B6D5E9FA5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4" y="4983"/>
                <a:ext cx="11976" cy="15016"/>
              </a:xfrm>
              <a:custGeom>
                <a:avLst/>
                <a:gdLst>
                  <a:gd name="T0" fmla="*/ 0 w 20000"/>
                  <a:gd name="T1" fmla="*/ 14951 h 20000"/>
                  <a:gd name="T2" fmla="*/ 11966 w 20000"/>
                  <a:gd name="T3" fmla="*/ 0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0" y="19913"/>
                    </a:moveTo>
                    <a:lnTo>
                      <a:pt x="19984" y="0"/>
                    </a:lnTo>
                  </a:path>
                </a:pathLst>
              </a:custGeom>
              <a:noFill/>
              <a:ln w="127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6681" name="Group 66">
              <a:extLst>
                <a:ext uri="{FF2B5EF4-FFF2-40B4-BE49-F238E27FC236}">
                  <a16:creationId xmlns:a16="http://schemas.microsoft.com/office/drawing/2014/main" id="{5E5D87C8-DCB0-8E4B-A225-2F292BFA97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4" y="2444"/>
              <a:ext cx="630" cy="115"/>
              <a:chOff x="1" y="0"/>
              <a:chExt cx="19999" cy="20000"/>
            </a:xfrm>
          </p:grpSpPr>
          <p:sp>
            <p:nvSpPr>
              <p:cNvPr id="26690" name="Freeform 67">
                <a:extLst>
                  <a:ext uri="{FF2B5EF4-FFF2-40B4-BE49-F238E27FC236}">
                    <a16:creationId xmlns:a16="http://schemas.microsoft.com/office/drawing/2014/main" id="{AB8FECFB-BE5B-3E48-BD30-465F19C46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0" y="0"/>
                <a:ext cx="10940" cy="13776"/>
              </a:xfrm>
              <a:custGeom>
                <a:avLst/>
                <a:gdLst>
                  <a:gd name="T0" fmla="*/ 10927 w 20000"/>
                  <a:gd name="T1" fmla="*/ 13706 h 20000"/>
                  <a:gd name="T2" fmla="*/ 0 w 20000"/>
                  <a:gd name="T3" fmla="*/ 0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19977" y="19898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691" name="Freeform 68">
                <a:extLst>
                  <a:ext uri="{FF2B5EF4-FFF2-40B4-BE49-F238E27FC236}">
                    <a16:creationId xmlns:a16="http://schemas.microsoft.com/office/drawing/2014/main" id="{61882C2F-1AEB-6045-AD24-BF6771979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0" y="0"/>
                <a:ext cx="2745" cy="18741"/>
              </a:xfrm>
              <a:custGeom>
                <a:avLst/>
                <a:gdLst>
                  <a:gd name="T0" fmla="*/ 2732 w 20000"/>
                  <a:gd name="T1" fmla="*/ 18671 h 20000"/>
                  <a:gd name="T2" fmla="*/ 0 w 20000"/>
                  <a:gd name="T3" fmla="*/ 0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19907" y="19925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692" name="Freeform 69">
                <a:extLst>
                  <a:ext uri="{FF2B5EF4-FFF2-40B4-BE49-F238E27FC236}">
                    <a16:creationId xmlns:a16="http://schemas.microsoft.com/office/drawing/2014/main" id="{C4E1A7CA-9715-E24A-80E1-24F495D7FC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4965"/>
                <a:ext cx="11981" cy="15035"/>
              </a:xfrm>
              <a:custGeom>
                <a:avLst/>
                <a:gdLst>
                  <a:gd name="T0" fmla="*/ 11968 w 20000"/>
                  <a:gd name="T1" fmla="*/ 14965 h 20000"/>
                  <a:gd name="T2" fmla="*/ 0 w 20000"/>
                  <a:gd name="T3" fmla="*/ 0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19979" y="1990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6682" name="Group 70">
              <a:extLst>
                <a:ext uri="{FF2B5EF4-FFF2-40B4-BE49-F238E27FC236}">
                  <a16:creationId xmlns:a16="http://schemas.microsoft.com/office/drawing/2014/main" id="{EB9B64D0-5CDE-C347-8715-3C8C0F63EB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4" y="1763"/>
              <a:ext cx="778" cy="122"/>
              <a:chOff x="0" y="1"/>
              <a:chExt cx="20000" cy="19999"/>
            </a:xfrm>
          </p:grpSpPr>
          <p:sp>
            <p:nvSpPr>
              <p:cNvPr id="26687" name="Freeform 71">
                <a:extLst>
                  <a:ext uri="{FF2B5EF4-FFF2-40B4-BE49-F238E27FC236}">
                    <a16:creationId xmlns:a16="http://schemas.microsoft.com/office/drawing/2014/main" id="{3F793649-9CCC-FC4F-AB9E-2E2778805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9" y="6230"/>
                <a:ext cx="10941" cy="13770"/>
              </a:xfrm>
              <a:custGeom>
                <a:avLst/>
                <a:gdLst>
                  <a:gd name="T0" fmla="*/ 10931 w 20000"/>
                  <a:gd name="T1" fmla="*/ 0 h 20000"/>
                  <a:gd name="T2" fmla="*/ 0 w 20000"/>
                  <a:gd name="T3" fmla="*/ 13705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19981" y="0"/>
                    </a:moveTo>
                    <a:lnTo>
                      <a:pt x="0" y="19905"/>
                    </a:lnTo>
                  </a:path>
                </a:pathLst>
              </a:custGeom>
              <a:noFill/>
              <a:ln w="127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688" name="Freeform 72">
                <a:extLst>
                  <a:ext uri="{FF2B5EF4-FFF2-40B4-BE49-F238E27FC236}">
                    <a16:creationId xmlns:a16="http://schemas.microsoft.com/office/drawing/2014/main" id="{E322DE24-80CE-A741-8BE8-018FBF0E6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9" y="1247"/>
                <a:ext cx="2746" cy="18753"/>
              </a:xfrm>
              <a:custGeom>
                <a:avLst/>
                <a:gdLst>
                  <a:gd name="T0" fmla="*/ 2736 w 20000"/>
                  <a:gd name="T1" fmla="*/ 0 h 20000"/>
                  <a:gd name="T2" fmla="*/ 0 w 20000"/>
                  <a:gd name="T3" fmla="*/ 18687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19925" y="0"/>
                    </a:moveTo>
                    <a:lnTo>
                      <a:pt x="0" y="19930"/>
                    </a:lnTo>
                  </a:path>
                </a:pathLst>
              </a:custGeom>
              <a:noFill/>
              <a:ln w="127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689" name="Freeform 73">
                <a:extLst>
                  <a:ext uri="{FF2B5EF4-FFF2-40B4-BE49-F238E27FC236}">
                    <a16:creationId xmlns:a16="http://schemas.microsoft.com/office/drawing/2014/main" id="{41960848-E1C7-5047-B0F3-182F6080A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"/>
                <a:ext cx="11979" cy="15081"/>
              </a:xfrm>
              <a:custGeom>
                <a:avLst/>
                <a:gdLst>
                  <a:gd name="T0" fmla="*/ 11969 w 20000"/>
                  <a:gd name="T1" fmla="*/ 0 h 20000"/>
                  <a:gd name="T2" fmla="*/ 0 w 20000"/>
                  <a:gd name="T3" fmla="*/ 15015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19983" y="0"/>
                    </a:moveTo>
                    <a:lnTo>
                      <a:pt x="0" y="19913"/>
                    </a:lnTo>
                  </a:path>
                </a:pathLst>
              </a:custGeom>
              <a:noFill/>
              <a:ln w="127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6683" name="Group 74">
              <a:extLst>
                <a:ext uri="{FF2B5EF4-FFF2-40B4-BE49-F238E27FC236}">
                  <a16:creationId xmlns:a16="http://schemas.microsoft.com/office/drawing/2014/main" id="{D1D4DB33-8EED-044E-827E-81A2FA6B30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3" y="3628"/>
              <a:ext cx="698" cy="115"/>
              <a:chOff x="0" y="0"/>
              <a:chExt cx="20000" cy="20000"/>
            </a:xfrm>
          </p:grpSpPr>
          <p:sp>
            <p:nvSpPr>
              <p:cNvPr id="26684" name="Freeform 75">
                <a:extLst>
                  <a:ext uri="{FF2B5EF4-FFF2-40B4-BE49-F238E27FC236}">
                    <a16:creationId xmlns:a16="http://schemas.microsoft.com/office/drawing/2014/main" id="{64DE9A0A-E0B2-614B-A795-F5BE090E9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6" y="0"/>
                <a:ext cx="10934" cy="13776"/>
              </a:xfrm>
              <a:custGeom>
                <a:avLst/>
                <a:gdLst>
                  <a:gd name="T0" fmla="*/ 10923 w 20000"/>
                  <a:gd name="T1" fmla="*/ 13706 h 20000"/>
                  <a:gd name="T2" fmla="*/ 0 w 20000"/>
                  <a:gd name="T3" fmla="*/ 0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19979" y="19898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685" name="Freeform 76">
                <a:extLst>
                  <a:ext uri="{FF2B5EF4-FFF2-40B4-BE49-F238E27FC236}">
                    <a16:creationId xmlns:a16="http://schemas.microsoft.com/office/drawing/2014/main" id="{FC32C3BE-D334-D540-B126-2473033A1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6" y="0"/>
                <a:ext cx="2739" cy="18741"/>
              </a:xfrm>
              <a:custGeom>
                <a:avLst/>
                <a:gdLst>
                  <a:gd name="T0" fmla="*/ 2727 w 20000"/>
                  <a:gd name="T1" fmla="*/ 18671 h 20000"/>
                  <a:gd name="T2" fmla="*/ 0 w 20000"/>
                  <a:gd name="T3" fmla="*/ 0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19916" y="19925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686" name="Freeform 77">
                <a:extLst>
                  <a:ext uri="{FF2B5EF4-FFF2-40B4-BE49-F238E27FC236}">
                    <a16:creationId xmlns:a16="http://schemas.microsoft.com/office/drawing/2014/main" id="{6D6BB38B-6C5D-8440-9D75-380041149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4965"/>
                <a:ext cx="11977" cy="15035"/>
              </a:xfrm>
              <a:custGeom>
                <a:avLst/>
                <a:gdLst>
                  <a:gd name="T0" fmla="*/ 11966 w 20000"/>
                  <a:gd name="T1" fmla="*/ 14965 h 20000"/>
                  <a:gd name="T2" fmla="*/ 0 w 20000"/>
                  <a:gd name="T3" fmla="*/ 0 h 20000"/>
                  <a:gd name="T4" fmla="*/ 0 60000 65536"/>
                  <a:gd name="T5" fmla="*/ 0 60000 65536"/>
                  <a:gd name="T6" fmla="*/ 0 w 20000"/>
                  <a:gd name="T7" fmla="*/ 0 h 20000"/>
                  <a:gd name="T8" fmla="*/ 20000 w 20000"/>
                  <a:gd name="T9" fmla="*/ 20000 h 2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00" h="20000">
                    <a:moveTo>
                      <a:pt x="19981" y="1990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le0011.jpg                                                   00029184synerG4brain                   BB751E4B:">
            <a:extLst>
              <a:ext uri="{FF2B5EF4-FFF2-40B4-BE49-F238E27FC236}">
                <a16:creationId xmlns:a16="http://schemas.microsoft.com/office/drawing/2014/main" id="{B641863B-C049-F846-879B-9BB21DE3E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4" t="8086" r="19669" b="16626"/>
          <a:stretch>
            <a:fillRect/>
          </a:stretch>
        </p:blipFill>
        <p:spPr bwMode="auto">
          <a:xfrm>
            <a:off x="17526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1E91859-F031-CF4B-9809-423EE91C1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General System Theory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 sz="3600" i="1">
                <a:ea typeface="ＭＳ Ｐゴシック" panose="020B0600070205080204" pitchFamily="34" charset="-128"/>
              </a:rPr>
              <a:t>Allgemeine Systemtheorie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7A9DDE6-7F9B-C145-919B-E9F734C99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6656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is:	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“A theory, not of systems of a more or less special kind, but of universal principles applying to systems in general”  </a:t>
            </a:r>
          </a:p>
          <a:p>
            <a:pPr lvl="4" eaLnBrk="1" hangingPunct="1"/>
            <a:r>
              <a:rPr lang="en-US" altLang="en-US">
                <a:ea typeface="ＭＳ Ｐゴシック" panose="020B0600070205080204" pitchFamily="34" charset="-128"/>
              </a:rPr>
              <a:t>Von Bertalanffy, 1968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The point is that there is a kind of theory known as system theory, and there is a general form of this theory: </a:t>
            </a:r>
            <a:r>
              <a:rPr lang="en-US" altLang="en-US" u="sng">
                <a:ea typeface="ＭＳ Ｐゴシック" panose="020B0600070205080204" pitchFamily="34" charset="-128"/>
              </a:rPr>
              <a:t>general</a:t>
            </a:r>
            <a:r>
              <a:rPr lang="en-US" altLang="en-US">
                <a:ea typeface="ＭＳ Ｐゴシック" panose="020B0600070205080204" pitchFamily="34" charset="-128"/>
              </a:rPr>
              <a:t> system theory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D723D70-A35B-5040-8BA8-CBFE878170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General System Theory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E66AD4B-E456-584A-A592-85C6C71B4C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5638" y="3001963"/>
            <a:ext cx="8609012" cy="2725737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it is not: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 theory that relates to several entities called systems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 theory of an entity called general system</a:t>
            </a:r>
          </a:p>
          <a:p>
            <a:pPr lvl="1" eaLnBrk="1" hangingPunct="1"/>
            <a:r>
              <a:rPr lang="en-US" altLang="en-US" i="1">
                <a:ea typeface="ＭＳ Ｐゴシック" panose="020B0600070205080204" pitchFamily="34" charset="-128"/>
              </a:rPr>
              <a:t>Theorie der algemeinene Systeme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9AFC9443-29E5-0C45-AA01-7889490A3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Three Cultures</a:t>
            </a:r>
          </a:p>
        </p:txBody>
      </p:sp>
      <p:graphicFrame>
        <p:nvGraphicFramePr>
          <p:cNvPr id="19459" name="Object 2">
            <a:extLst>
              <a:ext uri="{FF2B5EF4-FFF2-40B4-BE49-F238E27FC236}">
                <a16:creationId xmlns:a16="http://schemas.microsoft.com/office/drawing/2014/main" id="{3DB79DED-62CA-5B42-8136-577FB5794568}"/>
              </a:ext>
            </a:extLst>
          </p:cNvPr>
          <p:cNvGraphicFramePr>
            <a:graphicFrameLocks noGrp="1" noChangeAspect="1"/>
          </p:cNvGraphicFramePr>
          <p:nvPr>
            <p:ph type="tbl" idx="1"/>
          </p:nvPr>
        </p:nvGraphicFramePr>
        <p:xfrm>
          <a:off x="1066800" y="1671638"/>
          <a:ext cx="7891463" cy="491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Document" r:id="rId3" imgW="18770600" imgH="11709400" progId="Word.Document.8">
                  <p:embed/>
                </p:oleObj>
              </mc:Choice>
              <mc:Fallback>
                <p:oleObj name="Document" r:id="rId3" imgW="18770600" imgH="117094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71638"/>
                        <a:ext cx="7891463" cy="4918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440FBC0F-8C1A-F34B-AF3C-10B848E5C6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5975" y="1892300"/>
          <a:ext cx="7848600" cy="410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Document" r:id="rId3" imgW="10642600" imgH="5562600" progId="Word.Document.8">
                  <p:embed/>
                </p:oleObj>
              </mc:Choice>
              <mc:Fallback>
                <p:oleObj name="Document" r:id="rId3" imgW="10642600" imgH="55626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1892300"/>
                        <a:ext cx="7848600" cy="41005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Text Box 3">
            <a:extLst>
              <a:ext uri="{FF2B5EF4-FFF2-40B4-BE49-F238E27FC236}">
                <a16:creationId xmlns:a16="http://schemas.microsoft.com/office/drawing/2014/main" id="{A4F5924F-EC88-7C47-B5BA-963C68B2B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0700"/>
            <a:ext cx="8382000" cy="3762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latin typeface="Palatino" pitchFamily="2" charset="77"/>
              </a:rPr>
              <a:t>Relative interpretive power of two frameworks for sociocultural change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E360AD3-D69C-E142-B683-0FC3AEAB8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850" y="1582738"/>
            <a:ext cx="7334250" cy="4665662"/>
          </a:xfrm>
          <a:prstGeom prst="rect">
            <a:avLst/>
          </a:prstGeom>
          <a:solidFill>
            <a:srgbClr val="0033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9DCC396-36A8-6542-A1BF-FC1C80585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Systemic Possibilities</a:t>
            </a:r>
          </a:p>
        </p:txBody>
      </p:sp>
      <p:grpSp>
        <p:nvGrpSpPr>
          <p:cNvPr id="32772" name="Group 4">
            <a:extLst>
              <a:ext uri="{FF2B5EF4-FFF2-40B4-BE49-F238E27FC236}">
                <a16:creationId xmlns:a16="http://schemas.microsoft.com/office/drawing/2014/main" id="{9FD24438-4B7E-4845-AB05-82B2B4FD9317}"/>
              </a:ext>
            </a:extLst>
          </p:cNvPr>
          <p:cNvGrpSpPr>
            <a:grpSpLocks/>
          </p:cNvGrpSpPr>
          <p:nvPr/>
        </p:nvGrpSpPr>
        <p:grpSpPr bwMode="auto">
          <a:xfrm>
            <a:off x="1631950" y="1766888"/>
            <a:ext cx="6521450" cy="4006850"/>
            <a:chOff x="832" y="1308"/>
            <a:chExt cx="4108" cy="2524"/>
          </a:xfrm>
        </p:grpSpPr>
        <p:sp>
          <p:nvSpPr>
            <p:cNvPr id="32787" name="Rectangle 5">
              <a:extLst>
                <a:ext uri="{FF2B5EF4-FFF2-40B4-BE49-F238E27FC236}">
                  <a16:creationId xmlns:a16="http://schemas.microsoft.com/office/drawing/2014/main" id="{E33E6012-9654-7040-8D4F-0A523E3F4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" y="1308"/>
              <a:ext cx="4108" cy="25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88" name="Line 6">
              <a:extLst>
                <a:ext uri="{FF2B5EF4-FFF2-40B4-BE49-F238E27FC236}">
                  <a16:creationId xmlns:a16="http://schemas.microsoft.com/office/drawing/2014/main" id="{BDD8ED40-83A6-B34E-BCDA-17CDE9B5BD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6" y="1313"/>
              <a:ext cx="0" cy="25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9" name="Line 7">
              <a:extLst>
                <a:ext uri="{FF2B5EF4-FFF2-40B4-BE49-F238E27FC236}">
                  <a16:creationId xmlns:a16="http://schemas.microsoft.com/office/drawing/2014/main" id="{231F4F33-F2F4-EB4D-9823-EFDBB67C91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8" y="1313"/>
              <a:ext cx="0" cy="25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0" name="Line 8">
              <a:extLst>
                <a:ext uri="{FF2B5EF4-FFF2-40B4-BE49-F238E27FC236}">
                  <a16:creationId xmlns:a16="http://schemas.microsoft.com/office/drawing/2014/main" id="{E4BCAE38-3A10-B647-8A51-A7AF8DAA72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7" y="2540"/>
              <a:ext cx="12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Rectangle 9">
            <a:extLst>
              <a:ext uri="{FF2B5EF4-FFF2-40B4-BE49-F238E27FC236}">
                <a16:creationId xmlns:a16="http://schemas.microsoft.com/office/drawing/2014/main" id="{13864F66-6D6A-334D-9F84-49E4E16DC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5013" y="2520950"/>
            <a:ext cx="1219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Hard Systems </a:t>
            </a:r>
          </a:p>
          <a:p>
            <a:pPr algn="ctr"/>
            <a:r>
              <a:rPr lang="en-US" altLang="en-US" sz="1400"/>
              <a:t>Thinking</a:t>
            </a:r>
          </a:p>
        </p:txBody>
      </p:sp>
      <p:sp>
        <p:nvSpPr>
          <p:cNvPr id="32774" name="Rectangle 10">
            <a:extLst>
              <a:ext uri="{FF2B5EF4-FFF2-40B4-BE49-F238E27FC236}">
                <a16:creationId xmlns:a16="http://schemas.microsoft.com/office/drawing/2014/main" id="{7D8F3DD3-46C4-0D47-B18F-875CEEE9A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088" y="4038600"/>
            <a:ext cx="13731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Organizations as</a:t>
            </a:r>
          </a:p>
          <a:p>
            <a:pPr algn="ctr"/>
            <a:r>
              <a:rPr lang="en-US" altLang="en-US" sz="1400"/>
              <a:t>Systems</a:t>
            </a:r>
          </a:p>
          <a:p>
            <a:pPr algn="ctr"/>
            <a:endParaRPr lang="en-US" altLang="en-US" sz="1400"/>
          </a:p>
          <a:p>
            <a:pPr algn="ctr"/>
            <a:r>
              <a:rPr lang="en-US" altLang="en-US" sz="1400"/>
              <a:t>Organizational </a:t>
            </a:r>
          </a:p>
          <a:p>
            <a:pPr algn="ctr"/>
            <a:r>
              <a:rPr lang="en-US" altLang="en-US" sz="1400"/>
              <a:t>Cybernetics</a:t>
            </a:r>
          </a:p>
        </p:txBody>
      </p:sp>
      <p:sp>
        <p:nvSpPr>
          <p:cNvPr id="32775" name="Rectangle 11">
            <a:extLst>
              <a:ext uri="{FF2B5EF4-FFF2-40B4-BE49-F238E27FC236}">
                <a16:creationId xmlns:a16="http://schemas.microsoft.com/office/drawing/2014/main" id="{A0DB9087-AA29-1E4E-B60C-AB1BE9983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0" y="2768600"/>
            <a:ext cx="12827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Soft Systems Thinking</a:t>
            </a:r>
          </a:p>
        </p:txBody>
      </p:sp>
      <p:sp>
        <p:nvSpPr>
          <p:cNvPr id="32776" name="Rectangle 12">
            <a:extLst>
              <a:ext uri="{FF2B5EF4-FFF2-40B4-BE49-F238E27FC236}">
                <a16:creationId xmlns:a16="http://schemas.microsoft.com/office/drawing/2014/main" id="{2D092596-84BA-EF49-AFA6-F56BF61F3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2749550"/>
            <a:ext cx="11779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Emancipatory</a:t>
            </a:r>
          </a:p>
          <a:p>
            <a:pPr algn="ctr"/>
            <a:r>
              <a:rPr lang="en-US" altLang="en-US" sz="1400"/>
              <a:t>Systems </a:t>
            </a:r>
          </a:p>
          <a:p>
            <a:pPr algn="ctr"/>
            <a:r>
              <a:rPr lang="en-US" altLang="en-US" sz="1400"/>
              <a:t>Thinking</a:t>
            </a:r>
          </a:p>
        </p:txBody>
      </p:sp>
      <p:sp>
        <p:nvSpPr>
          <p:cNvPr id="32777" name="Rectangle 13">
            <a:extLst>
              <a:ext uri="{FF2B5EF4-FFF2-40B4-BE49-F238E27FC236}">
                <a16:creationId xmlns:a16="http://schemas.microsoft.com/office/drawing/2014/main" id="{C2DFA321-647D-244C-9CB4-47B8F38C5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100" y="1371600"/>
            <a:ext cx="6762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chemeClr val="accent2"/>
                </a:solidFill>
                <a:latin typeface="Palatino" pitchFamily="2" charset="77"/>
              </a:rPr>
              <a:t>unitary</a:t>
            </a:r>
          </a:p>
        </p:txBody>
      </p:sp>
      <p:sp>
        <p:nvSpPr>
          <p:cNvPr id="32778" name="Rectangle 14">
            <a:extLst>
              <a:ext uri="{FF2B5EF4-FFF2-40B4-BE49-F238E27FC236}">
                <a16:creationId xmlns:a16="http://schemas.microsoft.com/office/drawing/2014/main" id="{5176E3DD-A52F-744F-A212-C9E3B9EA5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1371600"/>
            <a:ext cx="7493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chemeClr val="accent2"/>
                </a:solidFill>
                <a:latin typeface="Palatino" pitchFamily="2" charset="77"/>
              </a:rPr>
              <a:t>pluralist</a:t>
            </a:r>
          </a:p>
        </p:txBody>
      </p:sp>
      <p:sp>
        <p:nvSpPr>
          <p:cNvPr id="32779" name="Rectangle 15">
            <a:extLst>
              <a:ext uri="{FF2B5EF4-FFF2-40B4-BE49-F238E27FC236}">
                <a16:creationId xmlns:a16="http://schemas.microsoft.com/office/drawing/2014/main" id="{051EE906-80FA-3542-8D50-E2564DB44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8600" y="1371600"/>
            <a:ext cx="7366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chemeClr val="accent2"/>
                </a:solidFill>
                <a:latin typeface="Palatino" pitchFamily="2" charset="77"/>
              </a:rPr>
              <a:t>coercive</a:t>
            </a:r>
          </a:p>
        </p:txBody>
      </p:sp>
      <p:sp>
        <p:nvSpPr>
          <p:cNvPr id="32780" name="Rectangle 16">
            <a:extLst>
              <a:ext uri="{FF2B5EF4-FFF2-40B4-BE49-F238E27FC236}">
                <a16:creationId xmlns:a16="http://schemas.microsoft.com/office/drawing/2014/main" id="{804D4AF6-1812-B046-8ECE-3A86443ABB5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55637" y="2501901"/>
            <a:ext cx="94456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chemeClr val="accent2"/>
                </a:solidFill>
                <a:latin typeface="Palatino" pitchFamily="2" charset="77"/>
              </a:rPr>
              <a:t>mechanical</a:t>
            </a:r>
          </a:p>
        </p:txBody>
      </p:sp>
      <p:sp>
        <p:nvSpPr>
          <p:cNvPr id="32781" name="Rectangle 17">
            <a:extLst>
              <a:ext uri="{FF2B5EF4-FFF2-40B4-BE49-F238E27FC236}">
                <a16:creationId xmlns:a16="http://schemas.microsoft.com/office/drawing/2014/main" id="{68F6B0D7-4877-D241-BD3B-315D686F739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45331" y="4560095"/>
            <a:ext cx="76517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chemeClr val="accent2"/>
                </a:solidFill>
                <a:latin typeface="Palatino" pitchFamily="2" charset="77"/>
              </a:rPr>
              <a:t>systemic</a:t>
            </a:r>
          </a:p>
        </p:txBody>
      </p:sp>
      <p:sp>
        <p:nvSpPr>
          <p:cNvPr id="32782" name="Line 18">
            <a:extLst>
              <a:ext uri="{FF2B5EF4-FFF2-40B4-BE49-F238E27FC236}">
                <a16:creationId xmlns:a16="http://schemas.microsoft.com/office/drawing/2014/main" id="{A8635475-1AE4-B140-8C8C-DA9E1200E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9088" y="1339850"/>
            <a:ext cx="6488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Line 19">
            <a:extLst>
              <a:ext uri="{FF2B5EF4-FFF2-40B4-BE49-F238E27FC236}">
                <a16:creationId xmlns:a16="http://schemas.microsoft.com/office/drawing/2014/main" id="{85378937-2F03-B744-8EF8-F8516452CFED}"/>
              </a:ext>
            </a:extLst>
          </p:cNvPr>
          <p:cNvSpPr>
            <a:spLocks noChangeShapeType="1"/>
          </p:cNvSpPr>
          <p:nvPr/>
        </p:nvSpPr>
        <p:spPr bwMode="auto">
          <a:xfrm>
            <a:off x="933450" y="1658938"/>
            <a:ext cx="0" cy="3992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Rectangle 20">
            <a:extLst>
              <a:ext uri="{FF2B5EF4-FFF2-40B4-BE49-F238E27FC236}">
                <a16:creationId xmlns:a16="http://schemas.microsoft.com/office/drawing/2014/main" id="{8121E363-D357-C94A-B62E-A0E47C21F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1095375"/>
            <a:ext cx="33401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FF0000"/>
                </a:solidFill>
                <a:latin typeface="Palatino" pitchFamily="2" charset="77"/>
              </a:rPr>
              <a:t>nature of the relationship between participants</a:t>
            </a:r>
          </a:p>
        </p:txBody>
      </p:sp>
      <p:sp>
        <p:nvSpPr>
          <p:cNvPr id="32785" name="Rectangle 21">
            <a:extLst>
              <a:ext uri="{FF2B5EF4-FFF2-40B4-BE49-F238E27FC236}">
                <a16:creationId xmlns:a16="http://schemas.microsoft.com/office/drawing/2014/main" id="{D4F6204C-37EF-0040-9EEB-09B9EFB6DC9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6988" y="3389312"/>
            <a:ext cx="158908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FF0000"/>
                </a:solidFill>
                <a:latin typeface="Palatino" pitchFamily="2" charset="77"/>
              </a:rPr>
              <a:t>nature of the  system</a:t>
            </a:r>
          </a:p>
        </p:txBody>
      </p:sp>
      <p:sp>
        <p:nvSpPr>
          <p:cNvPr id="32786" name="Rectangle 22">
            <a:extLst>
              <a:ext uri="{FF2B5EF4-FFF2-40B4-BE49-F238E27FC236}">
                <a16:creationId xmlns:a16="http://schemas.microsoft.com/office/drawing/2014/main" id="{76E44E1D-D22D-8E49-85D4-119424677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0988" y="5788025"/>
            <a:ext cx="1593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400" b="1">
                <a:solidFill>
                  <a:schemeClr val="folHlink"/>
                </a:solidFill>
              </a:rPr>
              <a:t>Critical Systems Thinking</a:t>
            </a:r>
          </a:p>
        </p:txBody>
      </p:sp>
    </p:spTree>
  </p:cSld>
  <p:clrMapOvr>
    <a:masterClrMapping/>
  </p:clrMapOvr>
  <p:transition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>
            <a:extLst>
              <a:ext uri="{FF2B5EF4-FFF2-40B4-BE49-F238E27FC236}">
                <a16:creationId xmlns:a16="http://schemas.microsoft.com/office/drawing/2014/main" id="{51DDC05A-B0F3-7F45-A1B1-AF8C4C4E4F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8350" y="2782888"/>
          <a:ext cx="8375650" cy="285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Document" r:id="rId3" imgW="22720300" imgH="7010400" progId="Word.Document.8">
                  <p:embed/>
                </p:oleObj>
              </mc:Choice>
              <mc:Fallback>
                <p:oleObj name="Document" r:id="rId3" imgW="22720300" imgH="70104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2782888"/>
                        <a:ext cx="8375650" cy="285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5" name="Rectangle 3">
            <a:extLst>
              <a:ext uri="{FF2B5EF4-FFF2-40B4-BE49-F238E27FC236}">
                <a16:creationId xmlns:a16="http://schemas.microsoft.com/office/drawing/2014/main" id="{ECE9D151-A8B9-084B-A958-772E9A7C4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700" y="444500"/>
            <a:ext cx="81915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  <a:latin typeface="Palatino" pitchFamily="2" charset="77"/>
                <a:ea typeface="ＭＳ Ｐゴシック" panose="020B0600070205080204" pitchFamily="34" charset="-128"/>
              </a:rPr>
              <a:t>Four paradigms for the analysis of sociological approaches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F4CFF75C-EC43-1043-B6AD-8EF0A0092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913" y="255588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z="2800" b="1">
                <a:solidFill>
                  <a:schemeClr val="tx1"/>
                </a:solidFill>
                <a:latin typeface="Palatino" pitchFamily="2" charset="77"/>
                <a:ea typeface="ＭＳ Ｐゴシック" panose="020B0600070205080204" pitchFamily="34" charset="-128"/>
              </a:rPr>
              <a:t>Types of scientific inquiry</a:t>
            </a:r>
            <a:br>
              <a:rPr lang="en-US" altLang="en-US" sz="2800" b="1">
                <a:solidFill>
                  <a:schemeClr val="tx1"/>
                </a:solidFill>
                <a:latin typeface="Palatino" pitchFamily="2" charset="77"/>
                <a:ea typeface="ＭＳ Ｐゴシック" panose="020B0600070205080204" pitchFamily="34" charset="-128"/>
              </a:rPr>
            </a:br>
            <a:r>
              <a:rPr lang="en-US" altLang="en-US" sz="2800" b="1">
                <a:solidFill>
                  <a:schemeClr val="tx1"/>
                </a:solidFill>
                <a:latin typeface="Palatino" pitchFamily="2" charset="77"/>
                <a:ea typeface="ＭＳ Ｐゴシック" panose="020B0600070205080204" pitchFamily="34" charset="-128"/>
              </a:rPr>
              <a:t>based on Jung’s </a:t>
            </a:r>
            <a:br>
              <a:rPr lang="en-US" altLang="en-US" sz="2800" b="1">
                <a:solidFill>
                  <a:schemeClr val="tx1"/>
                </a:solidFill>
                <a:latin typeface="Palatino" pitchFamily="2" charset="77"/>
                <a:ea typeface="ＭＳ Ｐゴシック" panose="020B0600070205080204" pitchFamily="34" charset="-128"/>
              </a:rPr>
            </a:br>
            <a:r>
              <a:rPr lang="en-US" altLang="en-US" sz="2800" b="1">
                <a:solidFill>
                  <a:schemeClr val="tx1"/>
                </a:solidFill>
                <a:latin typeface="Palatino" pitchFamily="2" charset="77"/>
                <a:ea typeface="ＭＳ Ｐゴシック" panose="020B0600070205080204" pitchFamily="34" charset="-128"/>
              </a:rPr>
              <a:t>personality types</a:t>
            </a:r>
            <a:endParaRPr lang="en-US" altLang="en-US" b="1">
              <a:solidFill>
                <a:schemeClr val="tx1"/>
              </a:solidFill>
              <a:latin typeface="Palatino" pitchFamily="2" charset="77"/>
              <a:ea typeface="ＭＳ Ｐゴシック" panose="020B0600070205080204" pitchFamily="34" charset="-128"/>
            </a:endParaRPr>
          </a:p>
        </p:txBody>
      </p:sp>
      <p:graphicFrame>
        <p:nvGraphicFramePr>
          <p:cNvPr id="23555" name="Object 2">
            <a:extLst>
              <a:ext uri="{FF2B5EF4-FFF2-40B4-BE49-F238E27FC236}">
                <a16:creationId xmlns:a16="http://schemas.microsoft.com/office/drawing/2014/main" id="{12F010F2-0573-6F45-852F-CDA9F9CB80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52788" y="66675"/>
          <a:ext cx="5218112" cy="668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Document" r:id="rId3" imgW="21856700" imgH="28016200" progId="Word.Document.8">
                  <p:embed/>
                </p:oleObj>
              </mc:Choice>
              <mc:Fallback>
                <p:oleObj name="Document" r:id="rId3" imgW="21856700" imgH="280162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788" y="66675"/>
                        <a:ext cx="5218112" cy="668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1C19879-6B86-3E4F-A70A-E4138D41677E}"/>
              </a:ext>
            </a:extLst>
          </p:cNvPr>
          <p:cNvGrpSpPr>
            <a:grpSpLocks/>
          </p:cNvGrpSpPr>
          <p:nvPr/>
        </p:nvGrpSpPr>
        <p:grpSpPr bwMode="auto">
          <a:xfrm>
            <a:off x="1089025" y="-225425"/>
            <a:ext cx="7826375" cy="10045700"/>
            <a:chOff x="686" y="-142"/>
            <a:chExt cx="4930" cy="6328"/>
          </a:xfrm>
        </p:grpSpPr>
        <p:pic>
          <p:nvPicPr>
            <p:cNvPr id="15363" name="Picture 3" descr="Systemstree.pdf                                                00090CF3synerG4brain                   BB751E4B:">
              <a:extLst>
                <a:ext uri="{FF2B5EF4-FFF2-40B4-BE49-F238E27FC236}">
                  <a16:creationId xmlns:a16="http://schemas.microsoft.com/office/drawing/2014/main" id="{6DD68C1A-22FD-7542-B7CF-AEB99C06E7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" y="-142"/>
              <a:ext cx="4872" cy="6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4" name="Rectangle 4">
              <a:extLst>
                <a:ext uri="{FF2B5EF4-FFF2-40B4-BE49-F238E27FC236}">
                  <a16:creationId xmlns:a16="http://schemas.microsoft.com/office/drawing/2014/main" id="{606C14D7-7B4B-BD40-9EB3-354CD6906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-142"/>
              <a:ext cx="384" cy="63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5899D8A-8A83-A743-85A2-892F840B8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700" y="444500"/>
            <a:ext cx="81915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666633"/>
                </a:solidFill>
                <a:latin typeface="Palatino" pitchFamily="2" charset="77"/>
                <a:ea typeface="ＭＳ Ｐゴシック" panose="020B0600070205080204" pitchFamily="34" charset="-128"/>
              </a:rPr>
              <a:t>Clusters of scientific approaches</a:t>
            </a:r>
            <a:endParaRPr lang="en-US" altLang="en-US" b="1">
              <a:solidFill>
                <a:schemeClr val="tx1"/>
              </a:solidFill>
              <a:latin typeface="Palatino" pitchFamily="2" charset="77"/>
              <a:ea typeface="ＭＳ Ｐゴシック" panose="020B0600070205080204" pitchFamily="34" charset="-128"/>
            </a:endParaRPr>
          </a:p>
        </p:txBody>
      </p:sp>
      <p:graphicFrame>
        <p:nvGraphicFramePr>
          <p:cNvPr id="24579" name="Group 3">
            <a:extLst>
              <a:ext uri="{FF2B5EF4-FFF2-40B4-BE49-F238E27FC236}">
                <a16:creationId xmlns:a16="http://schemas.microsoft.com/office/drawing/2014/main" id="{3DB2822F-3EE2-DA44-BC88-682B206299B3}"/>
              </a:ext>
            </a:extLst>
          </p:cNvPr>
          <p:cNvGraphicFramePr>
            <a:graphicFrameLocks noGrp="1"/>
          </p:cNvGraphicFramePr>
          <p:nvPr/>
        </p:nvGraphicFramePr>
        <p:xfrm>
          <a:off x="5559425" y="1906588"/>
          <a:ext cx="3406775" cy="4827589"/>
        </p:xfrm>
        <a:graphic>
          <a:graphicData uri="http://schemas.openxmlformats.org/drawingml/2006/table">
            <a:tbl>
              <a:tblPr/>
              <a:tblGrid>
                <a:gridCol w="3406775">
                  <a:extLst>
                    <a:ext uri="{9D8B030D-6E8A-4147-A177-3AD203B41FA5}">
                      <a16:colId xmlns:a16="http://schemas.microsoft.com/office/drawing/2014/main" val="4137645583"/>
                    </a:ext>
                  </a:extLst>
                </a:gridCol>
              </a:tblGrid>
              <a:tr h="1027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New clusters of scientific approaches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576412"/>
                  </a:ext>
                </a:extLst>
              </a:tr>
              <a:tr h="974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pf Dingbats" pitchFamily="-1" charset="2"/>
                          <a:ea typeface="ＭＳ Ｐゴシック" panose="020B0600070205080204" pitchFamily="34" charset="-128"/>
                          <a:sym typeface="Zapf Dingbats" pitchFamily="-1" charset="2"/>
                        </a:rPr>
                        <a:t>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Natural Scientist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848840"/>
                  </a:ext>
                </a:extLst>
              </a:tr>
              <a:tr h="935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pf Dingbats" pitchFamily="-1" charset="2"/>
                          <a:ea typeface="ＭＳ Ｐゴシック" panose="020B0600070205080204" pitchFamily="34" charset="-128"/>
                          <a:sym typeface="Zapf Dingbats" pitchFamily="-1" charset="2"/>
                        </a:rPr>
                        <a:t>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General Theorist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18731"/>
                  </a:ext>
                </a:extLst>
              </a:tr>
              <a:tr h="944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pf Dingbats" pitchFamily="-1" charset="2"/>
                          <a:ea typeface="ＭＳ Ｐゴシック" panose="020B0600070205080204" pitchFamily="34" charset="-128"/>
                          <a:sym typeface="Zapf Dingbats" pitchFamily="-1" charset="2"/>
                        </a:rPr>
                        <a:t>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Human Scientist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228328"/>
                  </a:ext>
                </a:extLst>
              </a:tr>
              <a:tr h="946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pf Dingbats" pitchFamily="-1" charset="2"/>
                          <a:ea typeface="ＭＳ Ｐゴシック" panose="020B0600070205080204" pitchFamily="34" charset="-128"/>
                          <a:sym typeface="Zapf Dingbats" pitchFamily="-1" charset="2"/>
                        </a:rPr>
                        <a:t>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Particular Humanist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232821"/>
                  </a:ext>
                </a:extLst>
              </a:tr>
            </a:tbl>
          </a:graphicData>
        </a:graphic>
      </p:graphicFrame>
      <p:graphicFrame>
        <p:nvGraphicFramePr>
          <p:cNvPr id="24593" name="Group 17">
            <a:extLst>
              <a:ext uri="{FF2B5EF4-FFF2-40B4-BE49-F238E27FC236}">
                <a16:creationId xmlns:a16="http://schemas.microsoft.com/office/drawing/2014/main" id="{C3F8B43C-F9A7-5541-9C3F-09622797BEC0}"/>
              </a:ext>
            </a:extLst>
          </p:cNvPr>
          <p:cNvGraphicFramePr>
            <a:graphicFrameLocks noGrp="1"/>
          </p:cNvGraphicFramePr>
          <p:nvPr/>
        </p:nvGraphicFramePr>
        <p:xfrm>
          <a:off x="85725" y="1905000"/>
          <a:ext cx="5434013" cy="4829747"/>
        </p:xfrm>
        <a:graphic>
          <a:graphicData uri="http://schemas.openxmlformats.org/drawingml/2006/table">
            <a:tbl>
              <a:tblPr/>
              <a:tblGrid>
                <a:gridCol w="5434013">
                  <a:extLst>
                    <a:ext uri="{9D8B030D-6E8A-4147-A177-3AD203B41FA5}">
                      <a16:colId xmlns:a16="http://schemas.microsoft.com/office/drawing/2014/main" val="129788800"/>
                    </a:ext>
                  </a:extLst>
                </a:gridCol>
              </a:tblGrid>
              <a:tr h="987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Paradigms and types of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scientific inquiry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38756"/>
                  </a:ext>
                </a:extLst>
              </a:tr>
              <a:tr h="965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functionalist + analytical scientist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6436071"/>
                  </a:ext>
                </a:extLst>
              </a:tr>
              <a:tr h="939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radical structuralist + conceptual theorist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68389"/>
                  </a:ext>
                </a:extLst>
              </a:tr>
              <a:tr h="935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radical humanist + conceptual humanist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138552"/>
                  </a:ext>
                </a:extLst>
              </a:tr>
              <a:tr h="944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interpretative + particular humanist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70089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>
            <a:extLst>
              <a:ext uri="{FF2B5EF4-FFF2-40B4-BE49-F238E27FC236}">
                <a16:creationId xmlns:a16="http://schemas.microsoft.com/office/drawing/2014/main" id="{4730B2AD-27AF-1746-94A5-881A65E3A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65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  <a:latin typeface="Palatino" pitchFamily="2" charset="77"/>
                <a:ea typeface="ＭＳ Ｐゴシック" panose="020B0600070205080204" pitchFamily="34" charset="-128"/>
              </a:rPr>
              <a:t>Methods appropriate </a:t>
            </a:r>
            <a:br>
              <a:rPr lang="en-US" altLang="en-US" b="1">
                <a:solidFill>
                  <a:schemeClr val="tx1"/>
                </a:solidFill>
                <a:latin typeface="Palatino" pitchFamily="2" charset="77"/>
                <a:ea typeface="ＭＳ Ｐゴシック" panose="020B0600070205080204" pitchFamily="34" charset="-128"/>
              </a:rPr>
            </a:br>
            <a:r>
              <a:rPr lang="en-US" altLang="en-US" b="1">
                <a:solidFill>
                  <a:schemeClr val="tx1"/>
                </a:solidFill>
                <a:latin typeface="Palatino" pitchFamily="2" charset="77"/>
                <a:ea typeface="ＭＳ Ｐゴシック" panose="020B0600070205080204" pitchFamily="34" charset="-128"/>
              </a:rPr>
              <a:t>for types of inquiry</a:t>
            </a:r>
          </a:p>
        </p:txBody>
      </p:sp>
      <p:graphicFrame>
        <p:nvGraphicFramePr>
          <p:cNvPr id="25603" name="Object 2">
            <a:extLst>
              <a:ext uri="{FF2B5EF4-FFF2-40B4-BE49-F238E27FC236}">
                <a16:creationId xmlns:a16="http://schemas.microsoft.com/office/drawing/2014/main" id="{A9924F6D-62A8-8F4C-8E39-C49DF30399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9525" y="1820863"/>
          <a:ext cx="9144000" cy="530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Document" r:id="rId3" imgW="23837900" imgH="12954000" progId="Word.Document.8">
                  <p:embed/>
                </p:oleObj>
              </mc:Choice>
              <mc:Fallback>
                <p:oleObj name="Document" r:id="rId3" imgW="23837900" imgH="129540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525" y="1820863"/>
                        <a:ext cx="9144000" cy="530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106" name="Picture 2" descr="Orange1">
            <a:extLst>
              <a:ext uri="{FF2B5EF4-FFF2-40B4-BE49-F238E27FC236}">
                <a16:creationId xmlns:a16="http://schemas.microsoft.com/office/drawing/2014/main" id="{94536F7A-E01B-8F44-972C-4FD7BAE50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68613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9107" name="Picture 3" descr="Orange4">
            <a:extLst>
              <a:ext uri="{FF2B5EF4-FFF2-40B4-BE49-F238E27FC236}">
                <a16:creationId xmlns:a16="http://schemas.microsoft.com/office/drawing/2014/main" id="{1FCF4313-99B6-EA47-AAC4-AA6D2EA9C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3200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9108" name="Picture 4" descr="Orange5">
            <a:extLst>
              <a:ext uri="{FF2B5EF4-FFF2-40B4-BE49-F238E27FC236}">
                <a16:creationId xmlns:a16="http://schemas.microsoft.com/office/drawing/2014/main" id="{A0EA3729-C717-7E40-9683-F8950624A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0"/>
            <a:ext cx="37338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9109" name="Picture 5" descr="Orange - half">
            <a:extLst>
              <a:ext uri="{FF2B5EF4-FFF2-40B4-BE49-F238E27FC236}">
                <a16:creationId xmlns:a16="http://schemas.microsoft.com/office/drawing/2014/main" id="{4E19968F-C2AD-704E-A6E4-50AD5493C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4114800"/>
            <a:ext cx="1530350" cy="1560513"/>
          </a:xfrm>
          <a:prstGeom prst="rect">
            <a:avLst/>
          </a:prstGeom>
          <a:noFill/>
          <a:ln w="15875">
            <a:solidFill>
              <a:srgbClr val="4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9110" name="Picture 6" descr="Orange3">
            <a:extLst>
              <a:ext uri="{FF2B5EF4-FFF2-40B4-BE49-F238E27FC236}">
                <a16:creationId xmlns:a16="http://schemas.microsoft.com/office/drawing/2014/main" id="{0C1FCFEA-87CB-0C4A-B114-CC0EC744C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1925638"/>
            <a:ext cx="2814637" cy="1884362"/>
          </a:xfrm>
          <a:prstGeom prst="rect">
            <a:avLst/>
          </a:prstGeom>
          <a:noFill/>
          <a:ln w="15875">
            <a:solidFill>
              <a:srgbClr val="4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Rectangle 7">
            <a:extLst>
              <a:ext uri="{FF2B5EF4-FFF2-40B4-BE49-F238E27FC236}">
                <a16:creationId xmlns:a16="http://schemas.microsoft.com/office/drawing/2014/main" id="{6AB12F1A-C2DB-AE4A-8149-408CB732C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hlink"/>
                </a:solidFill>
                <a:latin typeface="Papyrus" panose="020B0602040200020303" pitchFamily="34" charset="77"/>
              </a:rPr>
              <a:t>Describing an orange</a:t>
            </a:r>
            <a:endParaRPr lang="en-US" altLang="en-US" sz="4400">
              <a:solidFill>
                <a:srgbClr val="FFFFFF"/>
              </a:solidFill>
              <a:latin typeface="Papyrus" panose="020B0602040200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49588395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5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5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5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59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59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59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59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59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59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55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1000"/>
                                        <p:tgtEl>
                                          <p:spTgt spid="55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2D049C97-3FFB-6A44-8F6C-86FF08281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hlink"/>
                </a:solidFill>
                <a:ea typeface="ＭＳ Ｐゴシック" panose="020B0600070205080204" pitchFamily="34" charset="-128"/>
              </a:rPr>
              <a:t>Three Systems Models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65251" name="Rectangle 3">
            <a:extLst>
              <a:ext uri="{FF2B5EF4-FFF2-40B4-BE49-F238E27FC236}">
                <a16:creationId xmlns:a16="http://schemas.microsoft.com/office/drawing/2014/main" id="{E3432B48-6518-E44C-85D6-4E61D6FCC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39825" y="1981200"/>
            <a:ext cx="731837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Environment Model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Describing the system in its natural and social context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“Birds-eye view” of the system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dirty="0">
              <a:solidFill>
                <a:schemeClr val="accent6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Function/Structure model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Describing the actions of the system, the parts that carry out these actions, and their relationships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“Snap shot” of the system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dirty="0">
              <a:solidFill>
                <a:schemeClr val="accent6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Process Model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Describing the system in movement, over time, in interaction with its parts and with the environment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“Moving picture” of the system</a:t>
            </a:r>
            <a:endParaRPr lang="en-US" altLang="en-US" sz="2400" dirty="0">
              <a:solidFill>
                <a:schemeClr val="accent6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solidFill>
                <a:schemeClr val="accent6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7325695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5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5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5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5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5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5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5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5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5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5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5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5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5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5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5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5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2">
            <a:extLst>
              <a:ext uri="{FF2B5EF4-FFF2-40B4-BE49-F238E27FC236}">
                <a16:creationId xmlns:a16="http://schemas.microsoft.com/office/drawing/2014/main" id="{7A6FE912-2B28-C74F-B1FE-B9AB2B4829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2450" y="76200"/>
            <a:ext cx="8382000" cy="1143000"/>
          </a:xfrm>
        </p:spPr>
        <p:txBody>
          <a:bodyPr/>
          <a:lstStyle/>
          <a:p>
            <a:pPr algn="r" eaLnBrk="1" hangingPunct="1"/>
            <a:r>
              <a:rPr lang="en-US" altLang="en-US">
                <a:ea typeface="ＭＳ Ｐゴシック" panose="020B0600070205080204" pitchFamily="34" charset="-128"/>
              </a:rPr>
              <a:t>Example of the Systems Models</a:t>
            </a:r>
          </a:p>
        </p:txBody>
      </p:sp>
      <p:sp>
        <p:nvSpPr>
          <p:cNvPr id="575491" name="Rectangle 3">
            <a:extLst>
              <a:ext uri="{FF2B5EF4-FFF2-40B4-BE49-F238E27FC236}">
                <a16:creationId xmlns:a16="http://schemas.microsoft.com/office/drawing/2014/main" id="{FDEC41BC-D314-1049-B430-94B22DCD2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4267200" cy="5638800"/>
          </a:xfrm>
        </p:spPr>
        <p:txBody>
          <a:bodyPr/>
          <a:lstStyle/>
          <a:p>
            <a:pPr marL="860425" lvl="1" indent="-288925" eaLnBrk="1" hangingPunct="1">
              <a:lnSpc>
                <a:spcPct val="90000"/>
              </a:lnSpc>
              <a:buFont typeface="Wingdings" pitchFamily="2" charset="2"/>
              <a:buChar char=""/>
            </a:pPr>
            <a:r>
              <a:rPr lang="en-US" altLang="en-US">
                <a:ea typeface="ＭＳ Ｐゴシック" panose="020B0600070205080204" pitchFamily="34" charset="-128"/>
              </a:rPr>
              <a:t>  What is a</a:t>
            </a:r>
          </a:p>
          <a:p>
            <a:pPr marL="860425" lvl="1" indent="-28892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	         Human?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marL="381000" indent="-381000" eaLnBrk="1" hangingPunct="1">
              <a:lnSpc>
                <a:spcPct val="60000"/>
              </a:lnSpc>
            </a:pPr>
            <a:endParaRPr lang="en-US" altLang="en-US" sz="1000">
              <a:ea typeface="ＭＳ Ｐゴシック" panose="020B0600070205080204" pitchFamily="34" charset="-128"/>
            </a:endParaRPr>
          </a:p>
          <a:p>
            <a:pPr marL="860425" lvl="1" indent="-288925" eaLnBrk="1" hangingPunct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From a socio-cultural and ecological perspective</a:t>
            </a:r>
          </a:p>
          <a:p>
            <a:pPr marL="860425" lvl="1" indent="-288925" eaLnBrk="1" hangingPunct="1">
              <a:lnSpc>
                <a:spcPct val="90000"/>
              </a:lnSpc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marL="860425" lvl="1" indent="-288925" eaLnBrk="1" hangingPunct="1">
              <a:lnSpc>
                <a:spcPct val="90000"/>
              </a:lnSpc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marL="860425" lvl="1" indent="-288925" eaLnBrk="1" hangingPunct="1">
              <a:lnSpc>
                <a:spcPct val="90000"/>
              </a:lnSpc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marL="860425" lvl="1" indent="-288925" eaLnBrk="1" hangingPunct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From a biological perspective</a:t>
            </a:r>
          </a:p>
          <a:p>
            <a:pPr marL="860425" lvl="1" indent="-288925" eaLnBrk="1" hangingPunct="1">
              <a:lnSpc>
                <a:spcPct val="90000"/>
              </a:lnSpc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marL="860425" lvl="1" indent="-288925" eaLnBrk="1" hangingPunct="1">
              <a:lnSpc>
                <a:spcPct val="90000"/>
              </a:lnSpc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marL="860425" lvl="1" indent="-288925" eaLnBrk="1" hangingPunct="1">
              <a:lnSpc>
                <a:spcPct val="90000"/>
              </a:lnSpc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marL="860425" lvl="1" indent="-288925" eaLnBrk="1" hangingPunct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From an evolutionary and developmental perspective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BF874732-8317-D044-ABCF-B6981301DC44}"/>
              </a:ext>
            </a:extLst>
          </p:cNvPr>
          <p:cNvGrpSpPr>
            <a:grpSpLocks/>
          </p:cNvGrpSpPr>
          <p:nvPr/>
        </p:nvGrpSpPr>
        <p:grpSpPr bwMode="auto">
          <a:xfrm>
            <a:off x="5124450" y="1524000"/>
            <a:ext cx="3962400" cy="1803400"/>
            <a:chOff x="3120" y="960"/>
            <a:chExt cx="2496" cy="1136"/>
          </a:xfrm>
        </p:grpSpPr>
        <p:graphicFrame>
          <p:nvGraphicFramePr>
            <p:cNvPr id="38918" name="Object 6">
              <a:extLst>
                <a:ext uri="{FF2B5EF4-FFF2-40B4-BE49-F238E27FC236}">
                  <a16:creationId xmlns:a16="http://schemas.microsoft.com/office/drawing/2014/main" id="{4EED1E12-5D54-0B49-8202-09B32841C95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72" y="960"/>
            <a:ext cx="1344" cy="8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51" r:id="rId4" imgW="1371600" imgH="908050" progId="MS_ClipArt_Gallery">
                    <p:embed/>
                  </p:oleObj>
                </mc:Choice>
                <mc:Fallback>
                  <p:oleObj r:id="rId4" imgW="1371600" imgH="908050" progId="MS_ClipArt_Gallery">
                    <p:embed/>
                    <p:pic>
                      <p:nvPicPr>
                        <p:cNvPr id="38918" name="Object 6">
                          <a:extLst>
                            <a:ext uri="{FF2B5EF4-FFF2-40B4-BE49-F238E27FC236}">
                              <a16:creationId xmlns:a16="http://schemas.microsoft.com/office/drawing/2014/main" id="{4EED1E12-5D54-0B49-8202-09B32841C95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960"/>
                          <a:ext cx="1344" cy="8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>
                                  <a:alpha val="75000"/>
                                </a:srgb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19" name="Object 7">
              <a:extLst>
                <a:ext uri="{FF2B5EF4-FFF2-40B4-BE49-F238E27FC236}">
                  <a16:creationId xmlns:a16="http://schemas.microsoft.com/office/drawing/2014/main" id="{D049BBF3-BFDC-FC4B-9BAA-640574113AB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20" y="1200"/>
            <a:ext cx="1344" cy="8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52" r:id="rId6" imgW="1371600" imgH="914400" progId="MS_ClipArt_Gallery">
                    <p:embed/>
                  </p:oleObj>
                </mc:Choice>
                <mc:Fallback>
                  <p:oleObj r:id="rId6" imgW="1371600" imgH="914400" progId="MS_ClipArt_Gallery">
                    <p:embed/>
                    <p:pic>
                      <p:nvPicPr>
                        <p:cNvPr id="38919" name="Object 7">
                          <a:extLst>
                            <a:ext uri="{FF2B5EF4-FFF2-40B4-BE49-F238E27FC236}">
                              <a16:creationId xmlns:a16="http://schemas.microsoft.com/office/drawing/2014/main" id="{D049BBF3-BFDC-FC4B-9BAA-640574113AB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1200"/>
                          <a:ext cx="1344" cy="8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>
                                  <a:alpha val="75000"/>
                                </a:srgb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5495" name="Text Box 7">
              <a:extLst>
                <a:ext uri="{FF2B5EF4-FFF2-40B4-BE49-F238E27FC236}">
                  <a16:creationId xmlns:a16="http://schemas.microsoft.com/office/drawing/2014/main" id="{FD89C893-8D74-1B43-A776-A2BA4880DE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200"/>
              <a:ext cx="2352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00623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Environment Model</a:t>
              </a:r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8E227467-2E51-5449-B0D2-3898C758EFE6}"/>
              </a:ext>
            </a:extLst>
          </p:cNvPr>
          <p:cNvGrpSpPr>
            <a:grpSpLocks/>
          </p:cNvGrpSpPr>
          <p:nvPr/>
        </p:nvGrpSpPr>
        <p:grpSpPr bwMode="auto">
          <a:xfrm>
            <a:off x="5048250" y="3048000"/>
            <a:ext cx="4038600" cy="1981200"/>
            <a:chOff x="3072" y="1920"/>
            <a:chExt cx="2544" cy="1248"/>
          </a:xfrm>
        </p:grpSpPr>
        <p:graphicFrame>
          <p:nvGraphicFramePr>
            <p:cNvPr id="38916" name="Object 4">
              <a:extLst>
                <a:ext uri="{FF2B5EF4-FFF2-40B4-BE49-F238E27FC236}">
                  <a16:creationId xmlns:a16="http://schemas.microsoft.com/office/drawing/2014/main" id="{2C252D56-A6A7-8247-8333-4E5E286F261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72" y="2208"/>
            <a:ext cx="1440" cy="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53" r:id="rId8" imgW="1371600" imgH="914400" progId="MS_ClipArt_Gallery">
                    <p:embed/>
                  </p:oleObj>
                </mc:Choice>
                <mc:Fallback>
                  <p:oleObj r:id="rId8" imgW="1371600" imgH="914400" progId="MS_ClipArt_Gallery">
                    <p:embed/>
                    <p:pic>
                      <p:nvPicPr>
                        <p:cNvPr id="38916" name="Object 4">
                          <a:extLst>
                            <a:ext uri="{FF2B5EF4-FFF2-40B4-BE49-F238E27FC236}">
                              <a16:creationId xmlns:a16="http://schemas.microsoft.com/office/drawing/2014/main" id="{2C252D56-A6A7-8247-8333-4E5E286F261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2208"/>
                          <a:ext cx="1440" cy="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>
                                  <a:alpha val="75000"/>
                                </a:srgb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17" name="Object 5">
              <a:extLst>
                <a:ext uri="{FF2B5EF4-FFF2-40B4-BE49-F238E27FC236}">
                  <a16:creationId xmlns:a16="http://schemas.microsoft.com/office/drawing/2014/main" id="{2433AABE-04E4-B44A-9DFF-DE1041D830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72" y="1920"/>
            <a:ext cx="1344" cy="8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54" r:id="rId10" imgW="1371600" imgH="914400" progId="MS_ClipArt_Gallery">
                    <p:embed/>
                  </p:oleObj>
                </mc:Choice>
                <mc:Fallback>
                  <p:oleObj r:id="rId10" imgW="1371600" imgH="914400" progId="MS_ClipArt_Gallery">
                    <p:embed/>
                    <p:pic>
                      <p:nvPicPr>
                        <p:cNvPr id="38917" name="Object 5">
                          <a:extLst>
                            <a:ext uri="{FF2B5EF4-FFF2-40B4-BE49-F238E27FC236}">
                              <a16:creationId xmlns:a16="http://schemas.microsoft.com/office/drawing/2014/main" id="{2433AABE-04E4-B44A-9DFF-DE1041D8308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1920"/>
                          <a:ext cx="1344" cy="8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>
                                  <a:alpha val="75000"/>
                                </a:srgb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5499" name="Text Box 11">
              <a:extLst>
                <a:ext uri="{FF2B5EF4-FFF2-40B4-BE49-F238E27FC236}">
                  <a16:creationId xmlns:a16="http://schemas.microsoft.com/office/drawing/2014/main" id="{DEAB4831-36C7-3F4A-A0AF-BE76806AD2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304"/>
              <a:ext cx="2352" cy="5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00FF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Structure/Function Model </a:t>
              </a:r>
            </a:p>
          </p:txBody>
        </p:sp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F9CEB824-112C-2E4B-B795-CF948D491B77}"/>
              </a:ext>
            </a:extLst>
          </p:cNvPr>
          <p:cNvGrpSpPr>
            <a:grpSpLocks/>
          </p:cNvGrpSpPr>
          <p:nvPr/>
        </p:nvGrpSpPr>
        <p:grpSpPr bwMode="auto">
          <a:xfrm>
            <a:off x="5505450" y="4733925"/>
            <a:ext cx="3733800" cy="2124075"/>
            <a:chOff x="3360" y="2982"/>
            <a:chExt cx="2352" cy="1338"/>
          </a:xfrm>
        </p:grpSpPr>
        <p:graphicFrame>
          <p:nvGraphicFramePr>
            <p:cNvPr id="38914" name="Object 2">
              <a:extLst>
                <a:ext uri="{FF2B5EF4-FFF2-40B4-BE49-F238E27FC236}">
                  <a16:creationId xmlns:a16="http://schemas.microsoft.com/office/drawing/2014/main" id="{DCCD3337-A51C-4149-87EA-299FE1D1278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68" y="3072"/>
            <a:ext cx="1248" cy="8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55" r:id="rId12" imgW="1371600" imgH="927100" progId="MS_ClipArt_Gallery">
                    <p:embed/>
                  </p:oleObj>
                </mc:Choice>
                <mc:Fallback>
                  <p:oleObj r:id="rId12" imgW="1371600" imgH="927100" progId="MS_ClipArt_Gallery">
                    <p:embed/>
                    <p:pic>
                      <p:nvPicPr>
                        <p:cNvPr id="38914" name="Object 2">
                          <a:extLst>
                            <a:ext uri="{FF2B5EF4-FFF2-40B4-BE49-F238E27FC236}">
                              <a16:creationId xmlns:a16="http://schemas.microsoft.com/office/drawing/2014/main" id="{DCCD3337-A51C-4149-87EA-299FE1D1278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" y="3072"/>
                          <a:ext cx="1248" cy="8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>
                                  <a:alpha val="75000"/>
                                </a:srgb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15" name="Object 3">
              <a:extLst>
                <a:ext uri="{FF2B5EF4-FFF2-40B4-BE49-F238E27FC236}">
                  <a16:creationId xmlns:a16="http://schemas.microsoft.com/office/drawing/2014/main" id="{ACEEFD6E-2C71-DF43-B5A4-A2F144A67C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04" y="2982"/>
            <a:ext cx="896" cy="1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56" r:id="rId14" imgW="914400" imgH="1365250" progId="MS_ClipArt_Gallery">
                    <p:embed/>
                  </p:oleObj>
                </mc:Choice>
                <mc:Fallback>
                  <p:oleObj r:id="rId14" imgW="914400" imgH="1365250" progId="MS_ClipArt_Gallery">
                    <p:embed/>
                    <p:pic>
                      <p:nvPicPr>
                        <p:cNvPr id="38915" name="Object 3">
                          <a:extLst>
                            <a:ext uri="{FF2B5EF4-FFF2-40B4-BE49-F238E27FC236}">
                              <a16:creationId xmlns:a16="http://schemas.microsoft.com/office/drawing/2014/main" id="{ACEEFD6E-2C71-DF43-B5A4-A2F144A67CB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2982"/>
                          <a:ext cx="896" cy="1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>
                                  <a:alpha val="75000"/>
                                </a:srgb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5503" name="Text Box 15">
              <a:extLst>
                <a:ext uri="{FF2B5EF4-FFF2-40B4-BE49-F238E27FC236}">
                  <a16:creationId xmlns:a16="http://schemas.microsoft.com/office/drawing/2014/main" id="{CF990718-A2D3-A44F-B22E-07B0976B90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3456"/>
              <a:ext cx="2352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Process Model</a:t>
              </a:r>
            </a:p>
          </p:txBody>
        </p:sp>
      </p:grpSp>
      <p:sp>
        <p:nvSpPr>
          <p:cNvPr id="575504" name="AutoShape 16">
            <a:extLst>
              <a:ext uri="{FF2B5EF4-FFF2-40B4-BE49-F238E27FC236}">
                <a16:creationId xmlns:a16="http://schemas.microsoft.com/office/drawing/2014/main" id="{8E8790EC-9089-CA49-952B-4F7185DE3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338" y="2424113"/>
            <a:ext cx="609600" cy="533400"/>
          </a:xfrm>
          <a:prstGeom prst="rightArrow">
            <a:avLst>
              <a:gd name="adj1" fmla="val 50000"/>
              <a:gd name="adj2" fmla="val 28571"/>
            </a:avLst>
          </a:prstGeom>
          <a:solidFill>
            <a:schemeClr val="tx1"/>
          </a:solidFill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75505" name="AutoShape 17">
            <a:extLst>
              <a:ext uri="{FF2B5EF4-FFF2-40B4-BE49-F238E27FC236}">
                <a16:creationId xmlns:a16="http://schemas.microsoft.com/office/drawing/2014/main" id="{FDFB9F25-6730-D347-AD37-691130EE2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0" y="5486400"/>
            <a:ext cx="609600" cy="533400"/>
          </a:xfrm>
          <a:prstGeom prst="rightArrow">
            <a:avLst>
              <a:gd name="adj1" fmla="val 50000"/>
              <a:gd name="adj2" fmla="val 28571"/>
            </a:avLst>
          </a:prstGeom>
          <a:solidFill>
            <a:schemeClr val="bg2"/>
          </a:solidFill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75506" name="AutoShape 18">
            <a:extLst>
              <a:ext uri="{FF2B5EF4-FFF2-40B4-BE49-F238E27FC236}">
                <a16:creationId xmlns:a16="http://schemas.microsoft.com/office/drawing/2014/main" id="{8FC42128-9526-C448-B073-620F3E5FF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3937000"/>
            <a:ext cx="609600" cy="533400"/>
          </a:xfrm>
          <a:prstGeom prst="rightArrow">
            <a:avLst>
              <a:gd name="adj1" fmla="val 50000"/>
              <a:gd name="adj2" fmla="val 28571"/>
            </a:avLst>
          </a:prstGeom>
          <a:solidFill>
            <a:schemeClr val="accent2"/>
          </a:solidFill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819552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5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5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5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5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5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5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5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5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5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5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5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5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5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5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5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5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5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5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1" grpId="0" build="p"/>
      <p:bldP spid="575504" grpId="0" animBg="1"/>
      <p:bldP spid="575505" grpId="0" animBg="1"/>
      <p:bldP spid="57550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542F1B7-2B48-8B4D-B2AD-7C835C7F7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chemeClr val="tx2"/>
                </a:solidFill>
                <a:latin typeface="Papyrus" panose="020B0602040200020303" pitchFamily="34" charset="77"/>
              </a:rPr>
              <a:t>	© Laszlo 2008</a:t>
            </a:r>
            <a:endParaRPr lang="en-US" altLang="en-US" sz="1200">
              <a:latin typeface="Papyrus" panose="020B0602040200020303" pitchFamily="34" charset="77"/>
            </a:endParaRPr>
          </a:p>
        </p:txBody>
      </p:sp>
      <p:pic>
        <p:nvPicPr>
          <p:cNvPr id="40963" name="Picture 2" descr="You_Are_Here">
            <a:extLst>
              <a:ext uri="{FF2B5EF4-FFF2-40B4-BE49-F238E27FC236}">
                <a16:creationId xmlns:a16="http://schemas.microsoft.com/office/drawing/2014/main" id="{4DEDF858-9DDF-D746-B461-2C999AEEC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" r="20917" b="20917"/>
          <a:stretch>
            <a:fillRect/>
          </a:stretch>
        </p:blipFill>
        <p:spPr bwMode="auto">
          <a:xfrm>
            <a:off x="0" y="-23813"/>
            <a:ext cx="9144000" cy="69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580673"/>
      </p:ext>
    </p:extLst>
  </p:cSld>
  <p:clrMapOvr>
    <a:masterClrMapping/>
  </p:clrMapOvr>
  <p:transition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394" name="Picture 2" descr="Embedded systems">
            <a:extLst>
              <a:ext uri="{FF2B5EF4-FFF2-40B4-BE49-F238E27FC236}">
                <a16:creationId xmlns:a16="http://schemas.microsoft.com/office/drawing/2014/main" id="{5DBD49CE-8729-0E4B-83BE-DCA405D56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" t="3975" r="18417" b="10124"/>
          <a:stretch>
            <a:fillRect/>
          </a:stretch>
        </p:blipFill>
        <p:spPr bwMode="auto">
          <a:xfrm>
            <a:off x="1455738" y="0"/>
            <a:ext cx="6232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1395" name="Text Box 3">
            <a:extLst>
              <a:ext uri="{FF2B5EF4-FFF2-40B4-BE49-F238E27FC236}">
                <a16:creationId xmlns:a16="http://schemas.microsoft.com/office/drawing/2014/main" id="{9A24F1A8-3FA4-B747-BEF9-6CB85404D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15240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en-US" sz="3200">
                <a:solidFill>
                  <a:schemeClr val="hlink"/>
                </a:solidFill>
                <a:latin typeface="Gill Sans" panose="020B0502020104020203" pitchFamily="34" charset="-79"/>
              </a:rPr>
              <a:t>Systems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en-US" altLang="en-US" sz="3200">
              <a:solidFill>
                <a:schemeClr val="hlink"/>
              </a:solidFill>
              <a:latin typeface="Gill Sans" panose="020B0502020104020203" pitchFamily="34" charset="-79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en-US" sz="3200">
                <a:solidFill>
                  <a:schemeClr val="hlink"/>
                </a:solidFill>
                <a:latin typeface="Gill Sans" panose="020B0502020104020203" pitchFamily="34" charset="-79"/>
              </a:rPr>
              <a:t>include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en-US" altLang="en-US" sz="3200">
              <a:solidFill>
                <a:schemeClr val="hlink"/>
              </a:solidFill>
              <a:latin typeface="Gill Sans" panose="020B0502020104020203" pitchFamily="34" charset="-79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en-US" sz="3200">
                <a:solidFill>
                  <a:schemeClr val="hlink"/>
                </a:solidFill>
                <a:latin typeface="Gill Sans" panose="020B0502020104020203" pitchFamily="34" charset="-79"/>
              </a:rPr>
              <a:t>other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en-US" altLang="en-US" sz="3200">
              <a:solidFill>
                <a:schemeClr val="hlink"/>
              </a:solidFill>
              <a:latin typeface="Gill Sans" panose="020B0502020104020203" pitchFamily="34" charset="-79"/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altLang="en-US" sz="3200">
                <a:solidFill>
                  <a:schemeClr val="hlink"/>
                </a:solidFill>
                <a:latin typeface="Gill Sans" panose="020B0502020104020203" pitchFamily="34" charset="-79"/>
              </a:rPr>
              <a:t>systems…</a:t>
            </a:r>
          </a:p>
        </p:txBody>
      </p:sp>
      <p:sp>
        <p:nvSpPr>
          <p:cNvPr id="571396" name="Text Box 4">
            <a:extLst>
              <a:ext uri="{FF2B5EF4-FFF2-40B4-BE49-F238E27FC236}">
                <a16:creationId xmlns:a16="http://schemas.microsoft.com/office/drawing/2014/main" id="{065FA993-91D7-2440-949C-B758A03EA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219200"/>
            <a:ext cx="15240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chemeClr val="hlink"/>
                </a:solidFill>
                <a:latin typeface="Gill Sans" panose="020B0502020104020203" pitchFamily="34" charset="-79"/>
              </a:rPr>
              <a:t>…and </a:t>
            </a:r>
          </a:p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chemeClr val="hlink"/>
                </a:solidFill>
                <a:latin typeface="Gill Sans" panose="020B0502020104020203" pitchFamily="34" charset="-79"/>
              </a:rPr>
              <a:t>are </a:t>
            </a:r>
          </a:p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chemeClr val="hlink"/>
                </a:solidFill>
                <a:latin typeface="Gill Sans" panose="020B0502020104020203" pitchFamily="34" charset="-79"/>
              </a:rPr>
              <a:t>part </a:t>
            </a:r>
          </a:p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chemeClr val="hlink"/>
                </a:solidFill>
                <a:latin typeface="Gill Sans" panose="020B0502020104020203" pitchFamily="34" charset="-79"/>
              </a:rPr>
              <a:t>of </a:t>
            </a:r>
          </a:p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chemeClr val="hlink"/>
                </a:solidFill>
                <a:latin typeface="Gill Sans" panose="020B0502020104020203" pitchFamily="34" charset="-79"/>
              </a:rPr>
              <a:t>other </a:t>
            </a:r>
          </a:p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chemeClr val="hlink"/>
                </a:solidFill>
                <a:latin typeface="Gill Sans" panose="020B0502020104020203" pitchFamily="34" charset="-79"/>
              </a:rPr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180954300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7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1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1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5" grpId="0"/>
      <p:bldP spid="57139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A705B44-6AA7-8343-96AF-6A38632AE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chemeClr val="tx2"/>
                </a:solidFill>
                <a:latin typeface="Papyrus" panose="020B0602040200020303" pitchFamily="34" charset="77"/>
              </a:rPr>
              <a:t>	© Laszlo 2008</a:t>
            </a:r>
            <a:endParaRPr lang="en-US" altLang="en-US" sz="1200">
              <a:latin typeface="Papyrus" panose="020B0602040200020303" pitchFamily="34" charset="77"/>
            </a:endParaRPr>
          </a:p>
        </p:txBody>
      </p:sp>
      <p:pic>
        <p:nvPicPr>
          <p:cNvPr id="45059" name="Picture 2" descr="Cell model">
            <a:extLst>
              <a:ext uri="{FF2B5EF4-FFF2-40B4-BE49-F238E27FC236}">
                <a16:creationId xmlns:a16="http://schemas.microsoft.com/office/drawing/2014/main" id="{C024B107-8C77-514D-B6E1-182C0A28D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66248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3" descr="Parts and whole">
            <a:extLst>
              <a:ext uri="{FF2B5EF4-FFF2-40B4-BE49-F238E27FC236}">
                <a16:creationId xmlns:a16="http://schemas.microsoft.com/office/drawing/2014/main" id="{DFB59D86-C6E6-2D4C-83DF-E84A6BD77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67100"/>
            <a:ext cx="42227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407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Org Structure-Kent County, Micchigan">
            <a:extLst>
              <a:ext uri="{FF2B5EF4-FFF2-40B4-BE49-F238E27FC236}">
                <a16:creationId xmlns:a16="http://schemas.microsoft.com/office/drawing/2014/main" id="{AD241A9F-5480-1C45-95D1-5A65057FC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13063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 descr="Orgchart-traditional">
            <a:extLst>
              <a:ext uri="{FF2B5EF4-FFF2-40B4-BE49-F238E27FC236}">
                <a16:creationId xmlns:a16="http://schemas.microsoft.com/office/drawing/2014/main" id="{24964F48-2AAC-E347-9BC5-E6FFF893A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267200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OrgWeb_nanoconductor">
            <a:extLst>
              <a:ext uri="{FF2B5EF4-FFF2-40B4-BE49-F238E27FC236}">
                <a16:creationId xmlns:a16="http://schemas.microsoft.com/office/drawing/2014/main" id="{14CD0806-FAEC-2A43-8164-9AA712810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3729038"/>
            <a:ext cx="4033837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743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nterface model">
            <a:extLst>
              <a:ext uri="{FF2B5EF4-FFF2-40B4-BE49-F238E27FC236}">
                <a16:creationId xmlns:a16="http://schemas.microsoft.com/office/drawing/2014/main" id="{914EA370-5044-C64B-AD82-4D52EBABE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93663"/>
            <a:ext cx="4953000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60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106" name="Picture 2" descr="Blind men and elephant">
            <a:extLst>
              <a:ext uri="{FF2B5EF4-FFF2-40B4-BE49-F238E27FC236}">
                <a16:creationId xmlns:a16="http://schemas.microsoft.com/office/drawing/2014/main" id="{69744B3F-70D2-4E4A-9C93-48FD1F089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8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173F42F-CF5B-7F44-9AF8-DE12DB0D2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chemeClr val="tx2"/>
                </a:solidFill>
                <a:latin typeface="Papyrus" panose="020B0602040200020303" pitchFamily="34" charset="77"/>
              </a:rPr>
              <a:t>	© Laszlo 2008</a:t>
            </a:r>
            <a:endParaRPr lang="en-US" altLang="en-US" sz="1200">
              <a:latin typeface="Papyrus" panose="020B0602040200020303" pitchFamily="34" charset="77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E370C92-4E5F-A743-84F9-1C4573EA4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05900" cy="1000125"/>
          </a:xfrm>
        </p:spPr>
        <p:txBody>
          <a:bodyPr/>
          <a:lstStyle/>
          <a:p>
            <a:pPr eaLnBrk="1" hangingPunct="1"/>
            <a:r>
              <a:rPr lang="en-US" altLang="en-US" sz="2400" b="1">
                <a:ea typeface="ＭＳ Ｐゴシック" panose="020B0600070205080204" pitchFamily="34" charset="-128"/>
              </a:rPr>
              <a:t>The biosphere is a single dynamic living system with both human societies and embedding life-support systems fueled by the sun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84DF2230-1B7B-2143-99F6-B5A869D32379}"/>
              </a:ext>
            </a:extLst>
          </p:cNvPr>
          <p:cNvGrpSpPr>
            <a:grpSpLocks/>
          </p:cNvGrpSpPr>
          <p:nvPr/>
        </p:nvGrpSpPr>
        <p:grpSpPr bwMode="auto">
          <a:xfrm>
            <a:off x="0" y="990600"/>
            <a:ext cx="9144000" cy="5867400"/>
            <a:chOff x="0" y="624"/>
            <a:chExt cx="6240" cy="3696"/>
          </a:xfrm>
        </p:grpSpPr>
        <p:pic>
          <p:nvPicPr>
            <p:cNvPr id="51206" name="Picture 4" descr="001">
              <a:extLst>
                <a:ext uri="{FF2B5EF4-FFF2-40B4-BE49-F238E27FC236}">
                  <a16:creationId xmlns:a16="http://schemas.microsoft.com/office/drawing/2014/main" id="{309571BD-1FED-E94D-B9C2-EBBF9974FE6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"/>
              <a:ext cx="6240" cy="3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7" name="Rectangle 5">
              <a:extLst>
                <a:ext uri="{FF2B5EF4-FFF2-40B4-BE49-F238E27FC236}">
                  <a16:creationId xmlns:a16="http://schemas.microsoft.com/office/drawing/2014/main" id="{1193F908-DEB8-E844-8D23-308535170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" y="4052"/>
              <a:ext cx="2812" cy="180"/>
            </a:xfrm>
            <a:prstGeom prst="rect">
              <a:avLst/>
            </a:prstGeom>
            <a:solidFill>
              <a:srgbClr val="FFF0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208" name="Rectangle 6">
              <a:extLst>
                <a:ext uri="{FF2B5EF4-FFF2-40B4-BE49-F238E27FC236}">
                  <a16:creationId xmlns:a16="http://schemas.microsoft.com/office/drawing/2014/main" id="{0569D19F-1486-4640-BB44-4089A7B2E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" y="628"/>
              <a:ext cx="6238" cy="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55015" name="Text Box 7">
            <a:extLst>
              <a:ext uri="{FF2B5EF4-FFF2-40B4-BE49-F238E27FC236}">
                <a16:creationId xmlns:a16="http://schemas.microsoft.com/office/drawing/2014/main" id="{49085E0C-B041-3B45-8FFF-CC2666472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6503988"/>
            <a:ext cx="24463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00000"/>
                </a:solidFill>
                <a:latin typeface="Papyrus" panose="020B0602040200020303" pitchFamily="34" charset="77"/>
              </a:rPr>
              <a:t>Source: E. Laszlo, </a:t>
            </a:r>
            <a:r>
              <a:rPr lang="en-US" altLang="en-US" sz="1200" i="1">
                <a:solidFill>
                  <a:srgbClr val="800000"/>
                </a:solidFill>
                <a:latin typeface="Papyrus" panose="020B0602040200020303" pitchFamily="34" charset="77"/>
              </a:rPr>
              <a:t>Evolution</a:t>
            </a:r>
            <a:r>
              <a:rPr lang="en-US" altLang="en-US" sz="1200">
                <a:solidFill>
                  <a:srgbClr val="800000"/>
                </a:solidFill>
                <a:latin typeface="Papyrus" panose="020B0602040200020303" pitchFamily="34" charset="77"/>
              </a:rPr>
              <a:t>, 1987</a:t>
            </a:r>
          </a:p>
        </p:txBody>
      </p:sp>
    </p:spTree>
    <p:extLst>
      <p:ext uri="{BB962C8B-B14F-4D97-AF65-F5344CB8AC3E}">
        <p14:creationId xmlns:p14="http://schemas.microsoft.com/office/powerpoint/2010/main" val="264070457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48C582E0-8461-774D-A78E-DD710464E1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i="1">
                <a:ea typeface="ＭＳ Ｐゴシック" panose="020B0600070205080204" pitchFamily="34" charset="-128"/>
              </a:rPr>
              <a:t>“BOIDS!”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53251" name="BOYD.mov" descr="/Users/TheLasz/• Alexander/Lecturables/EDUTEC - Peru'04/ALASZLO/BOIDs.mov">
            <a:hlinkClick r:id="" action="ppaction://media"/>
            <a:extLst>
              <a:ext uri="{FF2B5EF4-FFF2-40B4-BE49-F238E27FC236}">
                <a16:creationId xmlns:a16="http://schemas.microsoft.com/office/drawing/2014/main" id="{A35D6FCC-A04A-6541-9BB1-938C08A44F99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077200" cy="605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610955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3" fill="hold"/>
                                        <p:tgtEl>
                                          <p:spTgt spid="532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325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32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1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>
            <a:extLst>
              <a:ext uri="{FF2B5EF4-FFF2-40B4-BE49-F238E27FC236}">
                <a16:creationId xmlns:a16="http://schemas.microsoft.com/office/drawing/2014/main" id="{69548B2F-E142-5C47-B028-B3D10601E5A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i="1">
                <a:ea typeface="ＭＳ Ｐゴシック" panose="020B0600070205080204" pitchFamily="34" charset="-128"/>
              </a:rPr>
              <a:t>MindWalk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grpSp>
        <p:nvGrpSpPr>
          <p:cNvPr id="70660" name="Group 3">
            <a:extLst>
              <a:ext uri="{FF2B5EF4-FFF2-40B4-BE49-F238E27FC236}">
                <a16:creationId xmlns:a16="http://schemas.microsoft.com/office/drawing/2014/main" id="{693CE029-5AD1-4C4E-8897-DBF9BAE5C3C6}"/>
              </a:ext>
            </a:extLst>
          </p:cNvPr>
          <p:cNvGrpSpPr>
            <a:grpSpLocks/>
          </p:cNvGrpSpPr>
          <p:nvPr/>
        </p:nvGrpSpPr>
        <p:grpSpPr bwMode="auto">
          <a:xfrm>
            <a:off x="4133850" y="3578225"/>
            <a:ext cx="1111250" cy="1328738"/>
            <a:chOff x="3450" y="2416"/>
            <a:chExt cx="700" cy="837"/>
          </a:xfrm>
        </p:grpSpPr>
        <p:pic>
          <p:nvPicPr>
            <p:cNvPr id="70661" name="Picture 4">
              <a:extLst>
                <a:ext uri="{FF2B5EF4-FFF2-40B4-BE49-F238E27FC236}">
                  <a16:creationId xmlns:a16="http://schemas.microsoft.com/office/drawing/2014/main" id="{5427DAF5-0E3F-1B46-992F-84D2B26850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0" y="2416"/>
              <a:ext cx="581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62" name="Rectangle 5">
              <a:extLst>
                <a:ext uri="{FF2B5EF4-FFF2-40B4-BE49-F238E27FC236}">
                  <a16:creationId xmlns:a16="http://schemas.microsoft.com/office/drawing/2014/main" id="{5236BEC2-5269-5745-8BAE-DD7127265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727"/>
              <a:ext cx="406" cy="4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70663" name="Picture 6">
              <a:extLst>
                <a:ext uri="{FF2B5EF4-FFF2-40B4-BE49-F238E27FC236}">
                  <a16:creationId xmlns:a16="http://schemas.microsoft.com/office/drawing/2014/main" id="{8520FDDA-D605-B74F-B601-6CE2DD3B20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0" y="2684"/>
              <a:ext cx="440" cy="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2137085"/>
      </p:ext>
    </p:extLst>
  </p:cSld>
  <p:clrMapOvr>
    <a:masterClrMapping/>
  </p:clrMapOvr>
  <p:transition>
    <p:pull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oroaztec">
            <a:extLst>
              <a:ext uri="{FF2B5EF4-FFF2-40B4-BE49-F238E27FC236}">
                <a16:creationId xmlns:a16="http://schemas.microsoft.com/office/drawing/2014/main" id="{1B90714D-813A-F04C-9E3A-A0A29D93A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0600"/>
            <a:ext cx="48545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601245"/>
      </p:ext>
    </p:extLst>
  </p:cSld>
  <p:clrMapOvr>
    <a:masterClrMapping/>
  </p:clrMapOvr>
  <p:transition>
    <p:cut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33416DE-B04C-8E43-B3DA-0A176520C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95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30EA0A81-2FAB-6247-B707-0E3DD58CD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2813"/>
            <a:ext cx="8053388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5658019-BB75-214D-BD33-70D6D3CA3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Defining “system”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4C05C4B-978F-284D-8B23-762A9F0E3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1905000"/>
            <a:ext cx="4191000" cy="41148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Ecosystem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Digestive system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Production system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Computer system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>
            <a:extLst>
              <a:ext uri="{FF2B5EF4-FFF2-40B4-BE49-F238E27FC236}">
                <a16:creationId xmlns:a16="http://schemas.microsoft.com/office/drawing/2014/main" id="{5B58F033-E78C-9D45-8A7D-81F00D46DF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Set vs. System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8DCF56DE-356E-564D-9062-773EF1239DD3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981200"/>
            <a:ext cx="6781800" cy="3505200"/>
            <a:chOff x="864" y="1248"/>
            <a:chExt cx="4272" cy="2208"/>
          </a:xfrm>
        </p:grpSpPr>
        <p:graphicFrame>
          <p:nvGraphicFramePr>
            <p:cNvPr id="20482" name="Object 2">
              <a:extLst>
                <a:ext uri="{FF2B5EF4-FFF2-40B4-BE49-F238E27FC236}">
                  <a16:creationId xmlns:a16="http://schemas.microsoft.com/office/drawing/2014/main" id="{424826A6-DDC6-014E-B264-EF35BB272C1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12" y="2160"/>
            <a:ext cx="944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6" name="Document" r:id="rId3" imgW="17995900" imgH="17373600" progId="Word.Document.8">
                    <p:embed/>
                  </p:oleObj>
                </mc:Choice>
                <mc:Fallback>
                  <p:oleObj name="Document" r:id="rId3" imgW="17995900" imgH="17373600" progId="Word.Document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2160"/>
                          <a:ext cx="944" cy="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3" name="Object 3">
              <a:extLst>
                <a:ext uri="{FF2B5EF4-FFF2-40B4-BE49-F238E27FC236}">
                  <a16:creationId xmlns:a16="http://schemas.microsoft.com/office/drawing/2014/main" id="{7F12A4DB-84D4-404B-8518-2DA31EAABDE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00" y="1728"/>
            <a:ext cx="944" cy="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7" name="Document" r:id="rId5" imgW="17995900" imgH="17640300" progId="Word.Document.8">
                    <p:embed/>
                  </p:oleObj>
                </mc:Choice>
                <mc:Fallback>
                  <p:oleObj name="Document" r:id="rId5" imgW="17995900" imgH="17640300" progId="Word.Document.8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1728"/>
                          <a:ext cx="944" cy="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4" name="Object 4">
              <a:extLst>
                <a:ext uri="{FF2B5EF4-FFF2-40B4-BE49-F238E27FC236}">
                  <a16:creationId xmlns:a16="http://schemas.microsoft.com/office/drawing/2014/main" id="{F6AE0598-98E3-4149-A3B6-5ED7DE991C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36" y="1248"/>
            <a:ext cx="975" cy="11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8" name="Document" r:id="rId7" imgW="3098800" imgH="3517900" progId="Word.Document.8">
                    <p:embed/>
                  </p:oleObj>
                </mc:Choice>
                <mc:Fallback>
                  <p:oleObj name="Document" r:id="rId7" imgW="3098800" imgH="3517900" progId="Word.Document.8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1248"/>
                          <a:ext cx="975" cy="11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87" name="Text Box 6">
              <a:extLst>
                <a:ext uri="{FF2B5EF4-FFF2-40B4-BE49-F238E27FC236}">
                  <a16:creationId xmlns:a16="http://schemas.microsoft.com/office/drawing/2014/main" id="{E9E90F26-D319-CF47-9263-011EE9CA6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3168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/>
                <a:t>Set</a:t>
              </a:r>
              <a:endParaRPr lang="en-US" altLang="en-US" sz="2800"/>
            </a:p>
          </p:txBody>
        </p:sp>
        <p:sp>
          <p:nvSpPr>
            <p:cNvPr id="20488" name="Text Box 7">
              <a:extLst>
                <a:ext uri="{FF2B5EF4-FFF2-40B4-BE49-F238E27FC236}">
                  <a16:creationId xmlns:a16="http://schemas.microsoft.com/office/drawing/2014/main" id="{E9BDEE6B-5ABE-0442-92C5-BC12B15ECD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688"/>
              <a:ext cx="1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/>
                <a:t>Structured Set</a:t>
              </a:r>
              <a:endParaRPr lang="en-US" altLang="en-US" sz="2800"/>
            </a:p>
          </p:txBody>
        </p:sp>
        <p:sp>
          <p:nvSpPr>
            <p:cNvPr id="20489" name="Text Box 8">
              <a:extLst>
                <a:ext uri="{FF2B5EF4-FFF2-40B4-BE49-F238E27FC236}">
                  <a16:creationId xmlns:a16="http://schemas.microsoft.com/office/drawing/2014/main" id="{9BCC4573-2F3D-194C-B0FF-3AB937C27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400"/>
              <a:ext cx="1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/>
                <a:t>System</a:t>
              </a:r>
              <a:endParaRPr lang="en-US" altLang="en-US" sz="2800"/>
            </a:p>
          </p:txBody>
        </p:sp>
      </p:grp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E824106-6FA7-4A49-8EFD-EB40679778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System - defined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8159A612-6A29-E34B-8B7F-467EE7130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6800"/>
            <a:ext cx="89916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2171700" indent="-14859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Papyrus" panose="020B0602040200020303" pitchFamily="34" charset="77"/>
              </a:rPr>
              <a:t>“A set of two or more interrelated elements with the following properties:</a:t>
            </a:r>
          </a:p>
          <a:p>
            <a:endParaRPr lang="en-US" altLang="en-US" sz="800">
              <a:latin typeface="Papyrus" panose="020B0602040200020303" pitchFamily="34" charset="77"/>
            </a:endParaRPr>
          </a:p>
          <a:p>
            <a:r>
              <a:rPr lang="en-US" altLang="en-US" sz="2000">
                <a:latin typeface="Papyrus" panose="020B0602040200020303" pitchFamily="34" charset="77"/>
              </a:rPr>
              <a:t>   1.   Each element has an effect on the functioning of the whole.</a:t>
            </a:r>
          </a:p>
          <a:p>
            <a:r>
              <a:rPr lang="en-US" altLang="en-US" sz="2000">
                <a:latin typeface="Papyrus" panose="020B0602040200020303" pitchFamily="34" charset="77"/>
              </a:rPr>
              <a:t>   2.   Each element is affected by at least one other element</a:t>
            </a:r>
          </a:p>
          <a:p>
            <a:r>
              <a:rPr lang="en-US" altLang="en-US" sz="2000">
                <a:latin typeface="Papyrus" panose="020B0602040200020303" pitchFamily="34" charset="77"/>
              </a:rPr>
              <a:t>	in the system.</a:t>
            </a:r>
          </a:p>
          <a:p>
            <a:r>
              <a:rPr lang="en-US" altLang="en-US" sz="2000">
                <a:latin typeface="Papyrus" panose="020B0602040200020303" pitchFamily="34" charset="77"/>
              </a:rPr>
              <a:t>   3.   All possible subgroups of elements also have</a:t>
            </a:r>
          </a:p>
          <a:p>
            <a:r>
              <a:rPr lang="en-US" altLang="en-US" sz="2000">
                <a:latin typeface="Papyrus" panose="020B0602040200020303" pitchFamily="34" charset="77"/>
              </a:rPr>
              <a:t>	the first two properties.</a:t>
            </a:r>
            <a:r>
              <a:rPr lang="en-US" altLang="en-US" sz="2000" baseline="30000">
                <a:latin typeface="Papyrus" panose="020B0602040200020303" pitchFamily="34" charset="77"/>
              </a:rPr>
              <a:t>”</a:t>
            </a:r>
          </a:p>
          <a:p>
            <a:pPr lvl="2"/>
            <a:r>
              <a:rPr lang="en-US" altLang="en-US" sz="2000">
                <a:latin typeface="Papyrus" panose="020B0602040200020303" pitchFamily="34" charset="77"/>
              </a:rPr>
              <a:t>	</a:t>
            </a:r>
            <a:r>
              <a:rPr lang="en-US" altLang="en-US" sz="1800">
                <a:latin typeface="Papyrus" panose="020B0602040200020303" pitchFamily="34" charset="77"/>
              </a:rPr>
              <a:t>(Ackoff, Russell L. </a:t>
            </a:r>
            <a:r>
              <a:rPr lang="en-US" altLang="en-US" sz="1800" i="1">
                <a:latin typeface="Papyrus" panose="020B0602040200020303" pitchFamily="34" charset="77"/>
              </a:rPr>
              <a:t>Creating the corporate future: Plan or be planned for.</a:t>
            </a:r>
            <a:r>
              <a:rPr lang="en-US" altLang="en-US" sz="1800">
                <a:latin typeface="Papyrus" panose="020B0602040200020303" pitchFamily="34" charset="77"/>
              </a:rPr>
              <a:t> New York: Wiley, 1981. Pp. 15-16.)</a:t>
            </a:r>
          </a:p>
          <a:p>
            <a:endParaRPr lang="en-US" altLang="en-US" sz="800">
              <a:latin typeface="Papyrus" panose="020B0602040200020303" pitchFamily="34" charset="77"/>
            </a:endParaRPr>
          </a:p>
          <a:p>
            <a:r>
              <a:rPr lang="en-US" altLang="en-US" sz="2000">
                <a:latin typeface="Papyrus" panose="020B0602040200020303" pitchFamily="34" charset="77"/>
              </a:rPr>
              <a:t>In short, a whole made up of interdependent components in interaction is identified as a system.</a:t>
            </a: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F1910D84-2FA7-B545-8FA1-6E37C2FFC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638800"/>
            <a:ext cx="6324600" cy="8302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i="1">
                <a:latin typeface="Papyrus" panose="020B0602040200020303" pitchFamily="34" charset="77"/>
              </a:rPr>
              <a:t>“A system is less a thing than a pattern”</a:t>
            </a:r>
            <a:endParaRPr lang="en-US" altLang="en-US" sz="1800" i="1">
              <a:latin typeface="Papyrus" panose="020B0602040200020303" pitchFamily="34" charset="77"/>
            </a:endParaRPr>
          </a:p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en-US" altLang="en-US" sz="1800" i="1">
                <a:latin typeface="Papyrus" panose="020B0602040200020303" pitchFamily="34" charset="77"/>
              </a:rPr>
              <a:t>–</a:t>
            </a:r>
            <a:r>
              <a:rPr lang="en-US" altLang="en-US" sz="1800">
                <a:latin typeface="Papyrus" panose="020B0602040200020303" pitchFamily="34" charset="77"/>
              </a:rPr>
              <a:t> Joanna Macy</a:t>
            </a:r>
            <a:endParaRPr lang="en-US" altLang="en-US" sz="700">
              <a:latin typeface="Papyrus" panose="020B0602040200020303" pitchFamily="34" charset="77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4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6D047E5-9490-8747-99DA-04A99B487A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Taxonomy of systems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according to Checkland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7CF45F5-3498-1A40-8906-1935E16A734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58813" y="1990725"/>
            <a:ext cx="4724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Type of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Natural systems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Designed physical systems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Designed abstract systems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Human activity systems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Transcendental systems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B4CAA93F-78A8-E542-B074-D80D72CAC75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00575" y="1905000"/>
            <a:ext cx="4681538" cy="495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Examples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Atoms, planet Earth, animals, galactic systems</a:t>
            </a:r>
          </a:p>
          <a:p>
            <a:pPr lvl="1" eaLnBrk="1" hangingPunct="1">
              <a:lnSpc>
                <a:spcPct val="6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Hammers, trains, space ships, sculptures</a:t>
            </a:r>
          </a:p>
          <a:p>
            <a:pPr lvl="1" eaLnBrk="1" hangingPunct="1">
              <a:lnSpc>
                <a:spcPct val="4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Mathematics, poetry, philosophy</a:t>
            </a:r>
          </a:p>
          <a:p>
            <a:pPr lvl="1" eaLnBrk="1" hangingPunct="1">
              <a:lnSpc>
                <a:spcPct val="4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Orchestra, international political system</a:t>
            </a:r>
          </a:p>
          <a:p>
            <a:pPr lvl="1" eaLnBrk="1" hangingPunct="1">
              <a:lnSpc>
                <a:spcPct val="5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6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God, spirit/soul, paradise</a:t>
            </a:r>
          </a:p>
        </p:txBody>
      </p:sp>
    </p:spTree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DDD3F27-267C-0A4F-9617-F79CA18A8A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Taxonomy of systems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according to Boulding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4FF47D2-7ADA-D945-AE01-9055D03C69C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6613" y="1676400"/>
            <a:ext cx="4724400" cy="5181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Type of systems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Static structure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Symple dynamic system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Control mechanism or cybernetic system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Open systems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Genetic-societal systems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Animal system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Human system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Social system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Transcendental systems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53DFA358-9E7C-7A4C-97D6-6D22EAD3607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4495800" cy="5181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Examples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Framework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Mechanical clock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Thermostat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Cell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Plant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Dog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Human being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Family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God</a:t>
            </a:r>
          </a:p>
        </p:txBody>
      </p:sp>
    </p:spTree>
  </p:cSld>
  <p:clrMapOvr>
    <a:masterClrMapping/>
  </p:clrMapOvr>
  <p:transition>
    <p:pull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lank Presentation 9">
    <a:dk1>
      <a:srgbClr val="336699"/>
    </a:dk1>
    <a:lt1>
      <a:srgbClr val="FFFFFF"/>
    </a:lt1>
    <a:dk2>
      <a:srgbClr val="000000"/>
    </a:dk2>
    <a:lt2>
      <a:srgbClr val="E3EBF1"/>
    </a:lt2>
    <a:accent1>
      <a:srgbClr val="003399"/>
    </a:accent1>
    <a:accent2>
      <a:srgbClr val="468A4B"/>
    </a:accent2>
    <a:accent3>
      <a:srgbClr val="AAAAAA"/>
    </a:accent3>
    <a:accent4>
      <a:srgbClr val="DADADA"/>
    </a:accent4>
    <a:accent5>
      <a:srgbClr val="AAADCA"/>
    </a:accent5>
    <a:accent6>
      <a:srgbClr val="3F7D43"/>
    </a:accent6>
    <a:hlink>
      <a:srgbClr val="66CCFF"/>
    </a:hlink>
    <a:folHlink>
      <a:srgbClr val="F0E5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728</Words>
  <Application>Microsoft Macintosh PowerPoint</Application>
  <PresentationFormat>On-screen Show (4:3)</PresentationFormat>
  <Paragraphs>242</Paragraphs>
  <Slides>33</Slides>
  <Notes>15</Notes>
  <HiddenSlides>5</HiddenSlides>
  <MMClips>1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52" baseType="lpstr">
      <vt:lpstr>ＭＳ Ｐゴシック</vt:lpstr>
      <vt:lpstr>Bookman</vt:lpstr>
      <vt:lpstr>Calibri</vt:lpstr>
      <vt:lpstr>FrenchScript</vt:lpstr>
      <vt:lpstr>Gill Sans</vt:lpstr>
      <vt:lpstr>Helvetica</vt:lpstr>
      <vt:lpstr>Lucida Calligraphy</vt:lpstr>
      <vt:lpstr>Palatino</vt:lpstr>
      <vt:lpstr>Papyrus</vt:lpstr>
      <vt:lpstr>Parisian</vt:lpstr>
      <vt:lpstr>Symbol</vt:lpstr>
      <vt:lpstr>Times</vt:lpstr>
      <vt:lpstr>Times New Roman</vt:lpstr>
      <vt:lpstr>VAG Rounded Bold</vt:lpstr>
      <vt:lpstr>Wingdings</vt:lpstr>
      <vt:lpstr>Zapf Dingbats</vt:lpstr>
      <vt:lpstr>Blank Presentation</vt:lpstr>
      <vt:lpstr>Document</vt:lpstr>
      <vt:lpstr>MS_ClipArt_Gallery</vt:lpstr>
      <vt:lpstr>Systems Thinking</vt:lpstr>
      <vt:lpstr>PowerPoint Presentation</vt:lpstr>
      <vt:lpstr>PowerPoint Presentation</vt:lpstr>
      <vt:lpstr>PowerPoint Presentation</vt:lpstr>
      <vt:lpstr>Defining “system”</vt:lpstr>
      <vt:lpstr>Set vs. System</vt:lpstr>
      <vt:lpstr>System - defined</vt:lpstr>
      <vt:lpstr>Taxonomy of systems according to Checkland</vt:lpstr>
      <vt:lpstr>Taxonomy of systems according to Boulding</vt:lpstr>
      <vt:lpstr>PowerPoint Presentation</vt:lpstr>
      <vt:lpstr>PowerPoint Presentation</vt:lpstr>
      <vt:lpstr>PowerPoint Presentation</vt:lpstr>
      <vt:lpstr>General System Theory Allgemeine Systemtheorie</vt:lpstr>
      <vt:lpstr>General System Theory</vt:lpstr>
      <vt:lpstr>The Three Cultures</vt:lpstr>
      <vt:lpstr>PowerPoint Presentation</vt:lpstr>
      <vt:lpstr>Systemic Possibilities</vt:lpstr>
      <vt:lpstr>Four paradigms for the analysis of sociological approaches</vt:lpstr>
      <vt:lpstr>Types of scientific inquiry based on Jung’s  personality types</vt:lpstr>
      <vt:lpstr>Clusters of scientific approaches</vt:lpstr>
      <vt:lpstr>Methods appropriate  for types of inquiry</vt:lpstr>
      <vt:lpstr>PowerPoint Presentation</vt:lpstr>
      <vt:lpstr>Three Systems Models</vt:lpstr>
      <vt:lpstr>Example of the Systems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biosphere is a single dynamic living system with both human societies and embedding life-support systems fueled by the sun</vt:lpstr>
      <vt:lpstr>“BOIDS!”</vt:lpstr>
      <vt:lpstr>MindWalk</vt:lpstr>
      <vt:lpstr>PowerPoint Presentation</vt:lpstr>
    </vt:vector>
  </TitlesOfParts>
  <Company>&gt; Syntony Quest &lt;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Thinking</dc:title>
  <dc:creator>Alexander Laszlo, Ph.D.</dc:creator>
  <cp:lastModifiedBy>Alexander Laszlo</cp:lastModifiedBy>
  <cp:revision>7</cp:revision>
  <dcterms:created xsi:type="dcterms:W3CDTF">2005-01-16T01:35:48Z</dcterms:created>
  <dcterms:modified xsi:type="dcterms:W3CDTF">2018-07-31T14:23:28Z</dcterms:modified>
</cp:coreProperties>
</file>