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526" r:id="rId2"/>
    <p:sldId id="1164" r:id="rId3"/>
    <p:sldId id="1171" r:id="rId4"/>
    <p:sldId id="1173" r:id="rId5"/>
    <p:sldId id="1172" r:id="rId6"/>
    <p:sldId id="1174" r:id="rId7"/>
    <p:sldId id="1176" r:id="rId8"/>
    <p:sldId id="1188" r:id="rId9"/>
    <p:sldId id="1185" r:id="rId10"/>
    <p:sldId id="1189" r:id="rId11"/>
    <p:sldId id="1190" r:id="rId12"/>
    <p:sldId id="1191" r:id="rId13"/>
    <p:sldId id="1165" r:id="rId14"/>
    <p:sldId id="1179" r:id="rId15"/>
    <p:sldId id="1187" r:id="rId16"/>
    <p:sldId id="1180" r:id="rId17"/>
    <p:sldId id="1181" r:id="rId18"/>
  </p:sldIdLst>
  <p:sldSz cx="9144000" cy="6858000" type="screen4x3"/>
  <p:notesSz cx="7077075" cy="9369425"/>
  <p:defaultTextStyle>
    <a:defPPr>
      <a:defRPr lang="en-CA"/>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frameSlides="1"/>
  <p:clrMru>
    <a:srgbClr val="0000FF"/>
    <a:srgbClr val="333399"/>
    <a:srgbClr val="008000"/>
    <a:srgbClr val="FF00FF"/>
    <a:srgbClr val="00B0EE"/>
    <a:srgbClr val="2DC8FF"/>
    <a:srgbClr val="800000"/>
    <a:srgbClr val="E2C5A8"/>
    <a:srgbClr val="0033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5" autoAdjust="0"/>
    <p:restoredTop sz="94634" autoAdjust="0"/>
  </p:normalViewPr>
  <p:slideViewPr>
    <p:cSldViewPr>
      <p:cViewPr varScale="1">
        <p:scale>
          <a:sx n="99" d="100"/>
          <a:sy n="99" d="100"/>
        </p:scale>
        <p:origin x="7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66733" cy="468471"/>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lvl1pPr>
              <a:defRPr sz="1200"/>
            </a:lvl1pPr>
          </a:lstStyle>
          <a:p>
            <a:endParaRPr lang="en-CA" dirty="0"/>
          </a:p>
        </p:txBody>
      </p:sp>
      <p:sp>
        <p:nvSpPr>
          <p:cNvPr id="128003" name="Rectangle 3"/>
          <p:cNvSpPr>
            <a:spLocks noGrp="1" noChangeArrowheads="1"/>
          </p:cNvSpPr>
          <p:nvPr>
            <p:ph type="dt" sz="quarter" idx="1"/>
          </p:nvPr>
        </p:nvSpPr>
        <p:spPr bwMode="auto">
          <a:xfrm>
            <a:off x="4008705" y="0"/>
            <a:ext cx="3066733" cy="468471"/>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lvl1pPr algn="r">
              <a:defRPr sz="1200"/>
            </a:lvl1pPr>
          </a:lstStyle>
          <a:p>
            <a:endParaRPr lang="en-CA" dirty="0"/>
          </a:p>
        </p:txBody>
      </p:sp>
      <p:sp>
        <p:nvSpPr>
          <p:cNvPr id="128004" name="Rectangle 4"/>
          <p:cNvSpPr>
            <a:spLocks noGrp="1" noChangeArrowheads="1"/>
          </p:cNvSpPr>
          <p:nvPr>
            <p:ph type="ftr" sz="quarter" idx="2"/>
          </p:nvPr>
        </p:nvSpPr>
        <p:spPr bwMode="auto">
          <a:xfrm>
            <a:off x="0" y="8899328"/>
            <a:ext cx="3066733" cy="468471"/>
          </a:xfrm>
          <a:prstGeom prst="rect">
            <a:avLst/>
          </a:prstGeom>
          <a:noFill/>
          <a:ln w="9525">
            <a:noFill/>
            <a:miter lim="800000"/>
            <a:headEnd/>
            <a:tailEnd/>
          </a:ln>
          <a:effectLst/>
        </p:spPr>
        <p:txBody>
          <a:bodyPr vert="horz" wrap="square" lIns="93973" tIns="46986" rIns="93973" bIns="46986" numCol="1" anchor="b" anchorCtr="0" compatLnSpc="1">
            <a:prstTxWarp prst="textNoShape">
              <a:avLst/>
            </a:prstTxWarp>
          </a:bodyPr>
          <a:lstStyle>
            <a:lvl1pPr>
              <a:defRPr sz="1200"/>
            </a:lvl1pPr>
          </a:lstStyle>
          <a:p>
            <a:endParaRPr lang="en-CA" dirty="0"/>
          </a:p>
        </p:txBody>
      </p:sp>
      <p:sp>
        <p:nvSpPr>
          <p:cNvPr id="128005" name="Rectangle 5"/>
          <p:cNvSpPr>
            <a:spLocks noGrp="1" noChangeArrowheads="1"/>
          </p:cNvSpPr>
          <p:nvPr>
            <p:ph type="sldNum" sz="quarter" idx="3"/>
          </p:nvPr>
        </p:nvSpPr>
        <p:spPr bwMode="auto">
          <a:xfrm>
            <a:off x="4008705" y="8899328"/>
            <a:ext cx="3066733" cy="468471"/>
          </a:xfrm>
          <a:prstGeom prst="rect">
            <a:avLst/>
          </a:prstGeom>
          <a:noFill/>
          <a:ln w="9525">
            <a:noFill/>
            <a:miter lim="800000"/>
            <a:headEnd/>
            <a:tailEnd/>
          </a:ln>
          <a:effectLst/>
        </p:spPr>
        <p:txBody>
          <a:bodyPr vert="horz" wrap="square" lIns="93973" tIns="46986" rIns="93973" bIns="46986" numCol="1" anchor="b" anchorCtr="0" compatLnSpc="1">
            <a:prstTxWarp prst="textNoShape">
              <a:avLst/>
            </a:prstTxWarp>
          </a:bodyPr>
          <a:lstStyle>
            <a:lvl1pPr algn="r">
              <a:defRPr sz="1200"/>
            </a:lvl1pPr>
          </a:lstStyle>
          <a:p>
            <a:fld id="{732200AF-56A0-4B0A-BB87-2E9F076D9035}" type="slidenum">
              <a:rPr lang="en-CA"/>
              <a:pPr/>
              <a:t>‹#›</a:t>
            </a:fld>
            <a:endParaRPr lang="en-CA" dirty="0"/>
          </a:p>
        </p:txBody>
      </p:sp>
    </p:spTree>
    <p:extLst>
      <p:ext uri="{BB962C8B-B14F-4D97-AF65-F5344CB8AC3E}">
        <p14:creationId xmlns:p14="http://schemas.microsoft.com/office/powerpoint/2010/main" val="3377421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3066733" cy="468471"/>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lvl1pPr>
              <a:defRPr sz="1200"/>
            </a:lvl1pPr>
          </a:lstStyle>
          <a:p>
            <a:endParaRPr lang="en-CA" dirty="0"/>
          </a:p>
        </p:txBody>
      </p:sp>
      <p:sp>
        <p:nvSpPr>
          <p:cNvPr id="232451" name="Rectangle 3"/>
          <p:cNvSpPr>
            <a:spLocks noGrp="1" noChangeArrowheads="1"/>
          </p:cNvSpPr>
          <p:nvPr>
            <p:ph type="dt" idx="1"/>
          </p:nvPr>
        </p:nvSpPr>
        <p:spPr bwMode="auto">
          <a:xfrm>
            <a:off x="4008705" y="0"/>
            <a:ext cx="3066733" cy="468471"/>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lvl1pPr algn="r">
              <a:defRPr sz="1200"/>
            </a:lvl1pPr>
          </a:lstStyle>
          <a:p>
            <a:endParaRPr lang="en-CA" dirty="0"/>
          </a:p>
        </p:txBody>
      </p:sp>
      <p:sp>
        <p:nvSpPr>
          <p:cNvPr id="232452" name="Rectangle 4"/>
          <p:cNvSpPr>
            <a:spLocks noGrp="1" noRot="1" noChangeAspect="1" noChangeArrowheads="1" noTextEdit="1"/>
          </p:cNvSpPr>
          <p:nvPr>
            <p:ph type="sldImg" idx="2"/>
          </p:nvPr>
        </p:nvSpPr>
        <p:spPr bwMode="auto">
          <a:xfrm>
            <a:off x="1196975" y="703263"/>
            <a:ext cx="4683125" cy="3513137"/>
          </a:xfrm>
          <a:prstGeom prst="rect">
            <a:avLst/>
          </a:prstGeom>
          <a:noFill/>
          <a:ln w="9525">
            <a:solidFill>
              <a:srgbClr val="000000"/>
            </a:solidFill>
            <a:miter lim="800000"/>
            <a:headEnd/>
            <a:tailEnd/>
          </a:ln>
          <a:effectLst/>
        </p:spPr>
      </p:sp>
      <p:sp>
        <p:nvSpPr>
          <p:cNvPr id="232453" name="Rectangle 5"/>
          <p:cNvSpPr>
            <a:spLocks noGrp="1" noChangeArrowheads="1"/>
          </p:cNvSpPr>
          <p:nvPr>
            <p:ph type="body" sz="quarter" idx="3"/>
          </p:nvPr>
        </p:nvSpPr>
        <p:spPr bwMode="auto">
          <a:xfrm>
            <a:off x="707708" y="4450477"/>
            <a:ext cx="5661660" cy="4216241"/>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p>
            <a:pPr lvl="0"/>
            <a:r>
              <a:rPr lang="en-CA" smtClean="0"/>
              <a:t>Click to edit Master text styles</a:t>
            </a:r>
          </a:p>
          <a:p>
            <a:pPr lvl="0"/>
            <a:r>
              <a:rPr lang="en-CA" smtClean="0"/>
              <a:t>Second level</a:t>
            </a:r>
          </a:p>
          <a:p>
            <a:pPr lvl="0"/>
            <a:r>
              <a:rPr lang="en-CA" smtClean="0"/>
              <a:t>Third level</a:t>
            </a:r>
          </a:p>
          <a:p>
            <a:pPr lvl="0"/>
            <a:r>
              <a:rPr lang="en-CA" smtClean="0"/>
              <a:t>Fourth level</a:t>
            </a:r>
          </a:p>
          <a:p>
            <a:pPr lvl="0"/>
            <a:r>
              <a:rPr lang="en-CA" smtClean="0"/>
              <a:t>Fifth level</a:t>
            </a:r>
          </a:p>
        </p:txBody>
      </p:sp>
      <p:sp>
        <p:nvSpPr>
          <p:cNvPr id="232454" name="Rectangle 6"/>
          <p:cNvSpPr>
            <a:spLocks noGrp="1" noChangeArrowheads="1"/>
          </p:cNvSpPr>
          <p:nvPr>
            <p:ph type="ftr" sz="quarter" idx="4"/>
          </p:nvPr>
        </p:nvSpPr>
        <p:spPr bwMode="auto">
          <a:xfrm>
            <a:off x="0" y="8899328"/>
            <a:ext cx="3066733" cy="468471"/>
          </a:xfrm>
          <a:prstGeom prst="rect">
            <a:avLst/>
          </a:prstGeom>
          <a:noFill/>
          <a:ln w="9525">
            <a:noFill/>
            <a:miter lim="800000"/>
            <a:headEnd/>
            <a:tailEnd/>
          </a:ln>
          <a:effectLst/>
        </p:spPr>
        <p:txBody>
          <a:bodyPr vert="horz" wrap="square" lIns="93973" tIns="46986" rIns="93973" bIns="46986" numCol="1" anchor="b" anchorCtr="0" compatLnSpc="1">
            <a:prstTxWarp prst="textNoShape">
              <a:avLst/>
            </a:prstTxWarp>
          </a:bodyPr>
          <a:lstStyle>
            <a:lvl1pPr>
              <a:defRPr sz="1200"/>
            </a:lvl1pPr>
          </a:lstStyle>
          <a:p>
            <a:endParaRPr lang="en-CA" dirty="0"/>
          </a:p>
        </p:txBody>
      </p:sp>
      <p:sp>
        <p:nvSpPr>
          <p:cNvPr id="232455" name="Rectangle 7"/>
          <p:cNvSpPr>
            <a:spLocks noGrp="1" noChangeArrowheads="1"/>
          </p:cNvSpPr>
          <p:nvPr>
            <p:ph type="sldNum" sz="quarter" idx="5"/>
          </p:nvPr>
        </p:nvSpPr>
        <p:spPr bwMode="auto">
          <a:xfrm>
            <a:off x="4008705" y="8899328"/>
            <a:ext cx="3066733" cy="468471"/>
          </a:xfrm>
          <a:prstGeom prst="rect">
            <a:avLst/>
          </a:prstGeom>
          <a:noFill/>
          <a:ln w="9525">
            <a:noFill/>
            <a:miter lim="800000"/>
            <a:headEnd/>
            <a:tailEnd/>
          </a:ln>
          <a:effectLst/>
        </p:spPr>
        <p:txBody>
          <a:bodyPr vert="horz" wrap="square" lIns="93973" tIns="46986" rIns="93973" bIns="46986" numCol="1" anchor="b" anchorCtr="0" compatLnSpc="1">
            <a:prstTxWarp prst="textNoShape">
              <a:avLst/>
            </a:prstTxWarp>
          </a:bodyPr>
          <a:lstStyle>
            <a:lvl1pPr algn="r">
              <a:defRPr sz="1200"/>
            </a:lvl1pPr>
          </a:lstStyle>
          <a:p>
            <a:fld id="{5FF61B52-388C-4082-907D-C724D0698C49}" type="slidenum">
              <a:rPr lang="en-CA"/>
              <a:pPr/>
              <a:t>‹#›</a:t>
            </a:fld>
            <a:endParaRPr lang="en-CA" dirty="0"/>
          </a:p>
        </p:txBody>
      </p:sp>
    </p:spTree>
    <p:extLst>
      <p:ext uri="{BB962C8B-B14F-4D97-AF65-F5344CB8AC3E}">
        <p14:creationId xmlns:p14="http://schemas.microsoft.com/office/powerpoint/2010/main" val="215033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48A48-D987-40B5-969C-86F99E1C23B8}" type="slidenum">
              <a:rPr lang="en-CA"/>
              <a:pPr/>
              <a:t>1</a:t>
            </a:fld>
            <a:endParaRPr lang="en-CA" dirty="0"/>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01388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3707F-A2F5-4843-972F-44DA4FA32B62}" type="slidenum">
              <a:rPr lang="en-CA"/>
              <a:pPr/>
              <a:t>10</a:t>
            </a:fld>
            <a:endParaRPr lang="en-CA"/>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094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3707F-A2F5-4843-972F-44DA4FA32B62}" type="slidenum">
              <a:rPr lang="en-CA"/>
              <a:pPr/>
              <a:t>11</a:t>
            </a:fld>
            <a:endParaRPr lang="en-CA"/>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322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3CE42952-C957-46CC-AA4B-F4DCAD75ACAF}" type="slidenum">
              <a:rPr lang="en-CA" smtClean="0"/>
              <a:pPr>
                <a:defRPr/>
              </a:pPr>
              <a:t>12</a:t>
            </a:fld>
            <a:endParaRPr lang="en-CA"/>
          </a:p>
        </p:txBody>
      </p:sp>
    </p:spTree>
    <p:extLst>
      <p:ext uri="{BB962C8B-B14F-4D97-AF65-F5344CB8AC3E}">
        <p14:creationId xmlns:p14="http://schemas.microsoft.com/office/powerpoint/2010/main" val="285998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3CE42952-C957-46CC-AA4B-F4DCAD75ACAF}" type="slidenum">
              <a:rPr lang="en-CA" smtClean="0"/>
              <a:pPr>
                <a:defRPr/>
              </a:pPr>
              <a:t>13</a:t>
            </a:fld>
            <a:endParaRPr lang="en-CA"/>
          </a:p>
        </p:txBody>
      </p:sp>
    </p:spTree>
    <p:extLst>
      <p:ext uri="{BB962C8B-B14F-4D97-AF65-F5344CB8AC3E}">
        <p14:creationId xmlns:p14="http://schemas.microsoft.com/office/powerpoint/2010/main" val="358450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3CE42952-C957-46CC-AA4B-F4DCAD75ACAF}" type="slidenum">
              <a:rPr lang="en-CA" smtClean="0"/>
              <a:pPr>
                <a:defRPr/>
              </a:pPr>
              <a:t>14</a:t>
            </a:fld>
            <a:endParaRPr lang="en-CA"/>
          </a:p>
        </p:txBody>
      </p:sp>
    </p:spTree>
    <p:extLst>
      <p:ext uri="{BB962C8B-B14F-4D97-AF65-F5344CB8AC3E}">
        <p14:creationId xmlns:p14="http://schemas.microsoft.com/office/powerpoint/2010/main" val="329452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B5716-C194-4860-97ED-0C48551CAE0C}" type="slidenum">
              <a:rPr lang="en-CA"/>
              <a:pPr/>
              <a:t>15</a:t>
            </a:fld>
            <a:endParaRPr lang="en-CA" dirty="0"/>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0881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D5E467F-5C30-45D8-9E70-2A7F0D856BEF}" type="slidenum">
              <a:rPr lang="en-CA" smtClean="0"/>
              <a:pPr/>
              <a:t>16</a:t>
            </a:fld>
            <a:endParaRPr lang="en-CA" dirty="0"/>
          </a:p>
        </p:txBody>
      </p:sp>
    </p:spTree>
    <p:extLst>
      <p:ext uri="{BB962C8B-B14F-4D97-AF65-F5344CB8AC3E}">
        <p14:creationId xmlns:p14="http://schemas.microsoft.com/office/powerpoint/2010/main" val="415324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BDC74-DDB7-4CF3-89BB-2AA7D3AB59E8}" type="slidenum">
              <a:rPr lang="en-US"/>
              <a:pPr/>
              <a:t>17</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9380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3CE42952-C957-46CC-AA4B-F4DCAD75ACAF}" type="slidenum">
              <a:rPr lang="en-CA" smtClean="0"/>
              <a:pPr>
                <a:defRPr/>
              </a:pPr>
              <a:t>2</a:t>
            </a:fld>
            <a:endParaRPr lang="en-CA"/>
          </a:p>
        </p:txBody>
      </p:sp>
    </p:spTree>
    <p:extLst>
      <p:ext uri="{BB962C8B-B14F-4D97-AF65-F5344CB8AC3E}">
        <p14:creationId xmlns:p14="http://schemas.microsoft.com/office/powerpoint/2010/main" val="212081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147C54-3CDD-4C44-B868-30F5455D1BAE}" type="slidenum">
              <a:rPr lang="en-CA" smtClean="0"/>
              <a:pPr/>
              <a:t>3</a:t>
            </a:fld>
            <a:endParaRPr lang="en-CA"/>
          </a:p>
        </p:txBody>
      </p:sp>
    </p:spTree>
    <p:extLst>
      <p:ext uri="{BB962C8B-B14F-4D97-AF65-F5344CB8AC3E}">
        <p14:creationId xmlns:p14="http://schemas.microsoft.com/office/powerpoint/2010/main" val="312700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147C54-3CDD-4C44-B868-30F5455D1BAE}" type="slidenum">
              <a:rPr lang="en-CA" smtClean="0"/>
              <a:pPr/>
              <a:t>4</a:t>
            </a:fld>
            <a:endParaRPr lang="en-CA"/>
          </a:p>
        </p:txBody>
      </p:sp>
    </p:spTree>
    <p:extLst>
      <p:ext uri="{BB962C8B-B14F-4D97-AF65-F5344CB8AC3E}">
        <p14:creationId xmlns:p14="http://schemas.microsoft.com/office/powerpoint/2010/main" val="41238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147C54-3CDD-4C44-B868-30F5455D1BAE}" type="slidenum">
              <a:rPr lang="en-CA" smtClean="0"/>
              <a:pPr/>
              <a:t>5</a:t>
            </a:fld>
            <a:endParaRPr lang="en-CA"/>
          </a:p>
        </p:txBody>
      </p:sp>
    </p:spTree>
    <p:extLst>
      <p:ext uri="{BB962C8B-B14F-4D97-AF65-F5344CB8AC3E}">
        <p14:creationId xmlns:p14="http://schemas.microsoft.com/office/powerpoint/2010/main" val="377772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147C54-3CDD-4C44-B868-30F5455D1BAE}" type="slidenum">
              <a:rPr lang="en-CA" smtClean="0"/>
              <a:pPr/>
              <a:t>6</a:t>
            </a:fld>
            <a:endParaRPr lang="en-CA"/>
          </a:p>
        </p:txBody>
      </p:sp>
    </p:spTree>
    <p:extLst>
      <p:ext uri="{BB962C8B-B14F-4D97-AF65-F5344CB8AC3E}">
        <p14:creationId xmlns:p14="http://schemas.microsoft.com/office/powerpoint/2010/main" val="201826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3707F-A2F5-4843-972F-44DA4FA32B62}" type="slidenum">
              <a:rPr lang="en-CA"/>
              <a:pPr/>
              <a:t>7</a:t>
            </a:fld>
            <a:endParaRPr lang="en-CA"/>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2645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3707F-A2F5-4843-972F-44DA4FA32B62}" type="slidenum">
              <a:rPr lang="en-CA"/>
              <a:pPr/>
              <a:t>8</a:t>
            </a:fld>
            <a:endParaRPr lang="en-CA"/>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306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E8123-B2C6-4851-A276-0FD0EF7563C4}" type="slidenum">
              <a:rPr lang="en-CA"/>
              <a:pPr/>
              <a:t>9</a:t>
            </a:fld>
            <a:endParaRPr lang="en-CA" dirty="0"/>
          </a:p>
        </p:txBody>
      </p:sp>
      <p:sp>
        <p:nvSpPr>
          <p:cNvPr id="563202" name="Rectangle 2"/>
          <p:cNvSpPr>
            <a:spLocks noGrp="1" noRot="1" noChangeAspect="1" noChangeArrowheads="1" noTextEdit="1"/>
          </p:cNvSpPr>
          <p:nvPr>
            <p:ph type="sldImg"/>
          </p:nvPr>
        </p:nvSpPr>
        <p:spPr>
          <a:xfrm>
            <a:off x="3021013" y="544513"/>
            <a:ext cx="3633787" cy="2724150"/>
          </a:xfrm>
          <a:ln/>
        </p:spPr>
      </p:sp>
      <p:sp>
        <p:nvSpPr>
          <p:cNvPr id="5632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9356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00"/>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0">
            <a:gsLst>
              <a:gs pos="0">
                <a:srgbClr val="8592CF"/>
              </a:gs>
              <a:gs pos="100000">
                <a:srgbClr val="8DCDE6"/>
              </a:gs>
            </a:gsLst>
            <a:lin ang="5400000" scaled="1"/>
          </a:gradFill>
          <a:ln w="9525">
            <a:noFill/>
            <a:miter lim="800000"/>
            <a:headEnd/>
            <a:tailEnd/>
          </a:ln>
        </p:spPr>
        <p:txBody>
          <a:bodyPr/>
          <a:lstStyle/>
          <a:p>
            <a:endParaRPr lang="en-CA" dirty="0"/>
          </a:p>
        </p:txBody>
      </p:sp>
      <p:sp>
        <p:nvSpPr>
          <p:cNvPr id="1027" name="Freeform 3"/>
          <p:cNvSpPr>
            <a:spLocks noChangeArrowheads="1"/>
          </p:cNvSpPr>
          <p:nvPr/>
        </p:nvSpPr>
        <p:spPr bwMode="auto">
          <a:xfrm>
            <a:off x="4716463" y="255588"/>
            <a:ext cx="1271587" cy="352425"/>
          </a:xfrm>
          <a:custGeom>
            <a:avLst/>
            <a:gdLst/>
            <a:ahLst/>
            <a:cxnLst>
              <a:cxn ang="0">
                <a:pos x="309" y="32"/>
              </a:cxn>
              <a:cxn ang="0">
                <a:pos x="338" y="15"/>
              </a:cxn>
              <a:cxn ang="0">
                <a:pos x="370" y="4"/>
              </a:cxn>
              <a:cxn ang="0">
                <a:pos x="402" y="0"/>
              </a:cxn>
              <a:cxn ang="0">
                <a:pos x="434" y="3"/>
              </a:cxn>
              <a:cxn ang="0">
                <a:pos x="464" y="10"/>
              </a:cxn>
              <a:cxn ang="0">
                <a:pos x="491" y="23"/>
              </a:cxn>
              <a:cxn ang="0">
                <a:pos x="513" y="39"/>
              </a:cxn>
              <a:cxn ang="0">
                <a:pos x="529" y="59"/>
              </a:cxn>
              <a:cxn ang="0">
                <a:pos x="537" y="81"/>
              </a:cxn>
              <a:cxn ang="0">
                <a:pos x="577" y="67"/>
              </a:cxn>
              <a:cxn ang="0">
                <a:pos x="619" y="64"/>
              </a:cxn>
              <a:cxn ang="0">
                <a:pos x="652" y="71"/>
              </a:cxn>
              <a:cxn ang="0">
                <a:pos x="677" y="85"/>
              </a:cxn>
              <a:cxn ang="0">
                <a:pos x="695" y="102"/>
              </a:cxn>
              <a:cxn ang="0">
                <a:pos x="703" y="115"/>
              </a:cxn>
              <a:cxn ang="0">
                <a:pos x="739" y="112"/>
              </a:cxn>
              <a:cxn ang="0">
                <a:pos x="773" y="117"/>
              </a:cxn>
              <a:cxn ang="0">
                <a:pos x="796" y="133"/>
              </a:cxn>
              <a:cxn ang="0">
                <a:pos x="801" y="155"/>
              </a:cxn>
              <a:cxn ang="0">
                <a:pos x="777" y="185"/>
              </a:cxn>
              <a:cxn ang="0">
                <a:pos x="739" y="198"/>
              </a:cxn>
              <a:cxn ang="0">
                <a:pos x="720" y="200"/>
              </a:cxn>
              <a:cxn ang="0">
                <a:pos x="686" y="206"/>
              </a:cxn>
              <a:cxn ang="0">
                <a:pos x="655" y="215"/>
              </a:cxn>
              <a:cxn ang="0">
                <a:pos x="621" y="221"/>
              </a:cxn>
              <a:cxn ang="0">
                <a:pos x="589" y="222"/>
              </a:cxn>
              <a:cxn ang="0">
                <a:pos x="558" y="217"/>
              </a:cxn>
              <a:cxn ang="0">
                <a:pos x="527" y="212"/>
              </a:cxn>
              <a:cxn ang="0">
                <a:pos x="487" y="210"/>
              </a:cxn>
              <a:cxn ang="0">
                <a:pos x="446" y="213"/>
              </a:cxn>
              <a:cxn ang="0">
                <a:pos x="411" y="212"/>
              </a:cxn>
              <a:cxn ang="0">
                <a:pos x="391" y="204"/>
              </a:cxn>
              <a:cxn ang="0">
                <a:pos x="375" y="194"/>
              </a:cxn>
              <a:cxn ang="0">
                <a:pos x="351" y="185"/>
              </a:cxn>
              <a:cxn ang="0">
                <a:pos x="325" y="185"/>
              </a:cxn>
              <a:cxn ang="0">
                <a:pos x="290" y="188"/>
              </a:cxn>
              <a:cxn ang="0">
                <a:pos x="252" y="189"/>
              </a:cxn>
              <a:cxn ang="0">
                <a:pos x="214" y="185"/>
              </a:cxn>
              <a:cxn ang="0">
                <a:pos x="177" y="177"/>
              </a:cxn>
              <a:cxn ang="0">
                <a:pos x="145" y="163"/>
              </a:cxn>
              <a:cxn ang="0">
                <a:pos x="120" y="142"/>
              </a:cxn>
              <a:cxn ang="0">
                <a:pos x="79" y="137"/>
              </a:cxn>
              <a:cxn ang="0">
                <a:pos x="33" y="129"/>
              </a:cxn>
              <a:cxn ang="0">
                <a:pos x="7" y="115"/>
              </a:cxn>
              <a:cxn ang="0">
                <a:pos x="0" y="101"/>
              </a:cxn>
              <a:cxn ang="0">
                <a:pos x="9" y="91"/>
              </a:cxn>
              <a:cxn ang="0">
                <a:pos x="43" y="81"/>
              </a:cxn>
              <a:cxn ang="0">
                <a:pos x="87" y="74"/>
              </a:cxn>
              <a:cxn ang="0">
                <a:pos x="124" y="68"/>
              </a:cxn>
              <a:cxn ang="0">
                <a:pos x="167" y="69"/>
              </a:cxn>
              <a:cxn ang="0">
                <a:pos x="185" y="76"/>
              </a:cxn>
              <a:cxn ang="0">
                <a:pos x="194" y="72"/>
              </a:cxn>
              <a:cxn ang="0">
                <a:pos x="212" y="57"/>
              </a:cxn>
              <a:cxn ang="0">
                <a:pos x="242" y="45"/>
              </a:cxn>
              <a:cxn ang="0">
                <a:pos x="288" y="53"/>
              </a:cxn>
            </a:cxnLst>
            <a:rect l="0" t="0" r="r" b="b"/>
            <a:pathLst>
              <a:path w="801" h="222">
                <a:moveTo>
                  <a:pt x="288" y="53"/>
                </a:moveTo>
                <a:lnTo>
                  <a:pt x="293" y="47"/>
                </a:lnTo>
                <a:lnTo>
                  <a:pt x="298" y="42"/>
                </a:lnTo>
                <a:lnTo>
                  <a:pt x="303" y="37"/>
                </a:lnTo>
                <a:lnTo>
                  <a:pt x="309" y="32"/>
                </a:lnTo>
                <a:lnTo>
                  <a:pt x="314" y="28"/>
                </a:lnTo>
                <a:lnTo>
                  <a:pt x="320" y="24"/>
                </a:lnTo>
                <a:lnTo>
                  <a:pt x="326" y="21"/>
                </a:lnTo>
                <a:lnTo>
                  <a:pt x="332" y="18"/>
                </a:lnTo>
                <a:lnTo>
                  <a:pt x="338" y="15"/>
                </a:lnTo>
                <a:lnTo>
                  <a:pt x="344" y="12"/>
                </a:lnTo>
                <a:lnTo>
                  <a:pt x="350" y="10"/>
                </a:lnTo>
                <a:lnTo>
                  <a:pt x="357" y="7"/>
                </a:lnTo>
                <a:lnTo>
                  <a:pt x="363" y="6"/>
                </a:lnTo>
                <a:lnTo>
                  <a:pt x="370" y="4"/>
                </a:lnTo>
                <a:lnTo>
                  <a:pt x="376" y="3"/>
                </a:lnTo>
                <a:lnTo>
                  <a:pt x="383" y="2"/>
                </a:lnTo>
                <a:lnTo>
                  <a:pt x="389" y="1"/>
                </a:lnTo>
                <a:lnTo>
                  <a:pt x="396" y="1"/>
                </a:lnTo>
                <a:lnTo>
                  <a:pt x="402" y="0"/>
                </a:lnTo>
                <a:lnTo>
                  <a:pt x="409" y="0"/>
                </a:lnTo>
                <a:lnTo>
                  <a:pt x="415" y="0"/>
                </a:lnTo>
                <a:lnTo>
                  <a:pt x="422" y="1"/>
                </a:lnTo>
                <a:lnTo>
                  <a:pt x="428" y="2"/>
                </a:lnTo>
                <a:lnTo>
                  <a:pt x="434" y="3"/>
                </a:lnTo>
                <a:lnTo>
                  <a:pt x="441" y="4"/>
                </a:lnTo>
                <a:lnTo>
                  <a:pt x="447" y="5"/>
                </a:lnTo>
                <a:lnTo>
                  <a:pt x="453" y="7"/>
                </a:lnTo>
                <a:lnTo>
                  <a:pt x="459" y="8"/>
                </a:lnTo>
                <a:lnTo>
                  <a:pt x="464" y="10"/>
                </a:lnTo>
                <a:lnTo>
                  <a:pt x="470" y="12"/>
                </a:lnTo>
                <a:lnTo>
                  <a:pt x="476" y="15"/>
                </a:lnTo>
                <a:lnTo>
                  <a:pt x="481" y="17"/>
                </a:lnTo>
                <a:lnTo>
                  <a:pt x="486" y="20"/>
                </a:lnTo>
                <a:lnTo>
                  <a:pt x="491" y="23"/>
                </a:lnTo>
                <a:lnTo>
                  <a:pt x="496" y="26"/>
                </a:lnTo>
                <a:lnTo>
                  <a:pt x="501" y="29"/>
                </a:lnTo>
                <a:lnTo>
                  <a:pt x="505" y="32"/>
                </a:lnTo>
                <a:lnTo>
                  <a:pt x="509" y="35"/>
                </a:lnTo>
                <a:lnTo>
                  <a:pt x="513" y="39"/>
                </a:lnTo>
                <a:lnTo>
                  <a:pt x="517" y="43"/>
                </a:lnTo>
                <a:lnTo>
                  <a:pt x="520" y="47"/>
                </a:lnTo>
                <a:lnTo>
                  <a:pt x="523" y="51"/>
                </a:lnTo>
                <a:lnTo>
                  <a:pt x="526" y="55"/>
                </a:lnTo>
                <a:lnTo>
                  <a:pt x="529" y="59"/>
                </a:lnTo>
                <a:lnTo>
                  <a:pt x="531" y="63"/>
                </a:lnTo>
                <a:lnTo>
                  <a:pt x="533" y="68"/>
                </a:lnTo>
                <a:lnTo>
                  <a:pt x="535" y="72"/>
                </a:lnTo>
                <a:lnTo>
                  <a:pt x="536" y="77"/>
                </a:lnTo>
                <a:lnTo>
                  <a:pt x="537" y="81"/>
                </a:lnTo>
                <a:lnTo>
                  <a:pt x="537" y="81"/>
                </a:lnTo>
                <a:lnTo>
                  <a:pt x="547" y="77"/>
                </a:lnTo>
                <a:lnTo>
                  <a:pt x="558" y="73"/>
                </a:lnTo>
                <a:lnTo>
                  <a:pt x="568" y="70"/>
                </a:lnTo>
                <a:lnTo>
                  <a:pt x="577" y="67"/>
                </a:lnTo>
                <a:lnTo>
                  <a:pt x="586" y="65"/>
                </a:lnTo>
                <a:lnTo>
                  <a:pt x="595" y="64"/>
                </a:lnTo>
                <a:lnTo>
                  <a:pt x="603" y="63"/>
                </a:lnTo>
                <a:lnTo>
                  <a:pt x="611" y="63"/>
                </a:lnTo>
                <a:lnTo>
                  <a:pt x="619" y="64"/>
                </a:lnTo>
                <a:lnTo>
                  <a:pt x="626" y="64"/>
                </a:lnTo>
                <a:lnTo>
                  <a:pt x="633" y="65"/>
                </a:lnTo>
                <a:lnTo>
                  <a:pt x="640" y="67"/>
                </a:lnTo>
                <a:lnTo>
                  <a:pt x="646" y="69"/>
                </a:lnTo>
                <a:lnTo>
                  <a:pt x="652" y="71"/>
                </a:lnTo>
                <a:lnTo>
                  <a:pt x="658" y="73"/>
                </a:lnTo>
                <a:lnTo>
                  <a:pt x="663" y="76"/>
                </a:lnTo>
                <a:lnTo>
                  <a:pt x="668" y="79"/>
                </a:lnTo>
                <a:lnTo>
                  <a:pt x="673" y="82"/>
                </a:lnTo>
                <a:lnTo>
                  <a:pt x="677" y="85"/>
                </a:lnTo>
                <a:lnTo>
                  <a:pt x="681" y="89"/>
                </a:lnTo>
                <a:lnTo>
                  <a:pt x="685" y="92"/>
                </a:lnTo>
                <a:lnTo>
                  <a:pt x="689" y="95"/>
                </a:lnTo>
                <a:lnTo>
                  <a:pt x="692" y="99"/>
                </a:lnTo>
                <a:lnTo>
                  <a:pt x="695" y="102"/>
                </a:lnTo>
                <a:lnTo>
                  <a:pt x="697" y="105"/>
                </a:lnTo>
                <a:lnTo>
                  <a:pt x="700" y="109"/>
                </a:lnTo>
                <a:lnTo>
                  <a:pt x="702" y="112"/>
                </a:lnTo>
                <a:lnTo>
                  <a:pt x="703" y="115"/>
                </a:lnTo>
                <a:lnTo>
                  <a:pt x="703" y="115"/>
                </a:lnTo>
                <a:lnTo>
                  <a:pt x="710" y="114"/>
                </a:lnTo>
                <a:lnTo>
                  <a:pt x="717" y="113"/>
                </a:lnTo>
                <a:lnTo>
                  <a:pt x="724" y="112"/>
                </a:lnTo>
                <a:lnTo>
                  <a:pt x="732" y="112"/>
                </a:lnTo>
                <a:lnTo>
                  <a:pt x="739" y="112"/>
                </a:lnTo>
                <a:lnTo>
                  <a:pt x="746" y="113"/>
                </a:lnTo>
                <a:lnTo>
                  <a:pt x="753" y="113"/>
                </a:lnTo>
                <a:lnTo>
                  <a:pt x="760" y="114"/>
                </a:lnTo>
                <a:lnTo>
                  <a:pt x="767" y="116"/>
                </a:lnTo>
                <a:lnTo>
                  <a:pt x="773" y="117"/>
                </a:lnTo>
                <a:lnTo>
                  <a:pt x="779" y="120"/>
                </a:lnTo>
                <a:lnTo>
                  <a:pt x="784" y="122"/>
                </a:lnTo>
                <a:lnTo>
                  <a:pt x="789" y="125"/>
                </a:lnTo>
                <a:lnTo>
                  <a:pt x="793" y="129"/>
                </a:lnTo>
                <a:lnTo>
                  <a:pt x="796" y="133"/>
                </a:lnTo>
                <a:lnTo>
                  <a:pt x="799" y="138"/>
                </a:lnTo>
                <a:lnTo>
                  <a:pt x="800" y="143"/>
                </a:lnTo>
                <a:lnTo>
                  <a:pt x="801" y="148"/>
                </a:lnTo>
                <a:lnTo>
                  <a:pt x="801" y="155"/>
                </a:lnTo>
                <a:lnTo>
                  <a:pt x="801" y="155"/>
                </a:lnTo>
                <a:lnTo>
                  <a:pt x="799" y="163"/>
                </a:lnTo>
                <a:lnTo>
                  <a:pt x="795" y="170"/>
                </a:lnTo>
                <a:lnTo>
                  <a:pt x="790" y="176"/>
                </a:lnTo>
                <a:lnTo>
                  <a:pt x="784" y="181"/>
                </a:lnTo>
                <a:lnTo>
                  <a:pt x="777" y="185"/>
                </a:lnTo>
                <a:lnTo>
                  <a:pt x="770" y="189"/>
                </a:lnTo>
                <a:lnTo>
                  <a:pt x="762" y="192"/>
                </a:lnTo>
                <a:lnTo>
                  <a:pt x="754" y="194"/>
                </a:lnTo>
                <a:lnTo>
                  <a:pt x="747" y="196"/>
                </a:lnTo>
                <a:lnTo>
                  <a:pt x="739" y="198"/>
                </a:lnTo>
                <a:lnTo>
                  <a:pt x="733" y="199"/>
                </a:lnTo>
                <a:lnTo>
                  <a:pt x="728" y="199"/>
                </a:lnTo>
                <a:lnTo>
                  <a:pt x="723" y="200"/>
                </a:lnTo>
                <a:lnTo>
                  <a:pt x="721" y="200"/>
                </a:lnTo>
                <a:lnTo>
                  <a:pt x="720" y="200"/>
                </a:lnTo>
                <a:lnTo>
                  <a:pt x="720" y="200"/>
                </a:lnTo>
                <a:lnTo>
                  <a:pt x="710" y="201"/>
                </a:lnTo>
                <a:lnTo>
                  <a:pt x="702" y="203"/>
                </a:lnTo>
                <a:lnTo>
                  <a:pt x="694" y="204"/>
                </a:lnTo>
                <a:lnTo>
                  <a:pt x="686" y="206"/>
                </a:lnTo>
                <a:lnTo>
                  <a:pt x="680" y="208"/>
                </a:lnTo>
                <a:lnTo>
                  <a:pt x="673" y="210"/>
                </a:lnTo>
                <a:lnTo>
                  <a:pt x="667" y="212"/>
                </a:lnTo>
                <a:lnTo>
                  <a:pt x="661" y="214"/>
                </a:lnTo>
                <a:lnTo>
                  <a:pt x="655" y="215"/>
                </a:lnTo>
                <a:lnTo>
                  <a:pt x="649" y="217"/>
                </a:lnTo>
                <a:lnTo>
                  <a:pt x="642" y="218"/>
                </a:lnTo>
                <a:lnTo>
                  <a:pt x="636" y="220"/>
                </a:lnTo>
                <a:lnTo>
                  <a:pt x="628" y="221"/>
                </a:lnTo>
                <a:lnTo>
                  <a:pt x="621" y="221"/>
                </a:lnTo>
                <a:lnTo>
                  <a:pt x="613" y="222"/>
                </a:lnTo>
                <a:lnTo>
                  <a:pt x="604" y="222"/>
                </a:lnTo>
                <a:lnTo>
                  <a:pt x="604" y="222"/>
                </a:lnTo>
                <a:lnTo>
                  <a:pt x="596" y="222"/>
                </a:lnTo>
                <a:lnTo>
                  <a:pt x="589" y="222"/>
                </a:lnTo>
                <a:lnTo>
                  <a:pt x="583" y="221"/>
                </a:lnTo>
                <a:lnTo>
                  <a:pt x="576" y="220"/>
                </a:lnTo>
                <a:lnTo>
                  <a:pt x="570" y="219"/>
                </a:lnTo>
                <a:lnTo>
                  <a:pt x="564" y="218"/>
                </a:lnTo>
                <a:lnTo>
                  <a:pt x="558" y="217"/>
                </a:lnTo>
                <a:lnTo>
                  <a:pt x="552" y="216"/>
                </a:lnTo>
                <a:lnTo>
                  <a:pt x="546" y="215"/>
                </a:lnTo>
                <a:lnTo>
                  <a:pt x="540" y="214"/>
                </a:lnTo>
                <a:lnTo>
                  <a:pt x="533" y="213"/>
                </a:lnTo>
                <a:lnTo>
                  <a:pt x="527" y="212"/>
                </a:lnTo>
                <a:lnTo>
                  <a:pt x="520" y="211"/>
                </a:lnTo>
                <a:lnTo>
                  <a:pt x="512" y="210"/>
                </a:lnTo>
                <a:lnTo>
                  <a:pt x="504" y="210"/>
                </a:lnTo>
                <a:lnTo>
                  <a:pt x="496" y="210"/>
                </a:lnTo>
                <a:lnTo>
                  <a:pt x="487" y="210"/>
                </a:lnTo>
                <a:lnTo>
                  <a:pt x="477" y="210"/>
                </a:lnTo>
                <a:lnTo>
                  <a:pt x="467" y="211"/>
                </a:lnTo>
                <a:lnTo>
                  <a:pt x="455" y="212"/>
                </a:lnTo>
                <a:lnTo>
                  <a:pt x="455" y="212"/>
                </a:lnTo>
                <a:lnTo>
                  <a:pt x="446" y="213"/>
                </a:lnTo>
                <a:lnTo>
                  <a:pt x="437" y="213"/>
                </a:lnTo>
                <a:lnTo>
                  <a:pt x="429" y="213"/>
                </a:lnTo>
                <a:lnTo>
                  <a:pt x="422" y="213"/>
                </a:lnTo>
                <a:lnTo>
                  <a:pt x="416" y="213"/>
                </a:lnTo>
                <a:lnTo>
                  <a:pt x="411" y="212"/>
                </a:lnTo>
                <a:lnTo>
                  <a:pt x="406" y="211"/>
                </a:lnTo>
                <a:lnTo>
                  <a:pt x="402" y="209"/>
                </a:lnTo>
                <a:lnTo>
                  <a:pt x="398" y="208"/>
                </a:lnTo>
                <a:lnTo>
                  <a:pt x="395" y="206"/>
                </a:lnTo>
                <a:lnTo>
                  <a:pt x="391" y="204"/>
                </a:lnTo>
                <a:lnTo>
                  <a:pt x="388" y="202"/>
                </a:lnTo>
                <a:lnTo>
                  <a:pt x="385" y="200"/>
                </a:lnTo>
                <a:lnTo>
                  <a:pt x="382" y="198"/>
                </a:lnTo>
                <a:lnTo>
                  <a:pt x="379" y="196"/>
                </a:lnTo>
                <a:lnTo>
                  <a:pt x="375" y="194"/>
                </a:lnTo>
                <a:lnTo>
                  <a:pt x="372" y="192"/>
                </a:lnTo>
                <a:lnTo>
                  <a:pt x="367" y="190"/>
                </a:lnTo>
                <a:lnTo>
                  <a:pt x="363" y="188"/>
                </a:lnTo>
                <a:lnTo>
                  <a:pt x="357" y="186"/>
                </a:lnTo>
                <a:lnTo>
                  <a:pt x="351" y="185"/>
                </a:lnTo>
                <a:lnTo>
                  <a:pt x="345" y="183"/>
                </a:lnTo>
                <a:lnTo>
                  <a:pt x="337" y="182"/>
                </a:lnTo>
                <a:lnTo>
                  <a:pt x="337" y="182"/>
                </a:lnTo>
                <a:lnTo>
                  <a:pt x="331" y="183"/>
                </a:lnTo>
                <a:lnTo>
                  <a:pt x="325" y="185"/>
                </a:lnTo>
                <a:lnTo>
                  <a:pt x="318" y="186"/>
                </a:lnTo>
                <a:lnTo>
                  <a:pt x="311" y="186"/>
                </a:lnTo>
                <a:lnTo>
                  <a:pt x="304" y="187"/>
                </a:lnTo>
                <a:lnTo>
                  <a:pt x="297" y="188"/>
                </a:lnTo>
                <a:lnTo>
                  <a:pt x="290" y="188"/>
                </a:lnTo>
                <a:lnTo>
                  <a:pt x="282" y="189"/>
                </a:lnTo>
                <a:lnTo>
                  <a:pt x="275" y="189"/>
                </a:lnTo>
                <a:lnTo>
                  <a:pt x="267" y="189"/>
                </a:lnTo>
                <a:lnTo>
                  <a:pt x="260" y="189"/>
                </a:lnTo>
                <a:lnTo>
                  <a:pt x="252" y="189"/>
                </a:lnTo>
                <a:lnTo>
                  <a:pt x="244" y="188"/>
                </a:lnTo>
                <a:lnTo>
                  <a:pt x="237" y="188"/>
                </a:lnTo>
                <a:lnTo>
                  <a:pt x="229" y="187"/>
                </a:lnTo>
                <a:lnTo>
                  <a:pt x="221" y="186"/>
                </a:lnTo>
                <a:lnTo>
                  <a:pt x="214" y="185"/>
                </a:lnTo>
                <a:lnTo>
                  <a:pt x="206" y="184"/>
                </a:lnTo>
                <a:lnTo>
                  <a:pt x="199" y="182"/>
                </a:lnTo>
                <a:lnTo>
                  <a:pt x="192" y="181"/>
                </a:lnTo>
                <a:lnTo>
                  <a:pt x="184" y="179"/>
                </a:lnTo>
                <a:lnTo>
                  <a:pt x="177" y="177"/>
                </a:lnTo>
                <a:lnTo>
                  <a:pt x="171" y="174"/>
                </a:lnTo>
                <a:lnTo>
                  <a:pt x="164" y="172"/>
                </a:lnTo>
                <a:lnTo>
                  <a:pt x="157" y="169"/>
                </a:lnTo>
                <a:lnTo>
                  <a:pt x="151" y="166"/>
                </a:lnTo>
                <a:lnTo>
                  <a:pt x="145" y="163"/>
                </a:lnTo>
                <a:lnTo>
                  <a:pt x="140" y="159"/>
                </a:lnTo>
                <a:lnTo>
                  <a:pt x="134" y="155"/>
                </a:lnTo>
                <a:lnTo>
                  <a:pt x="129" y="151"/>
                </a:lnTo>
                <a:lnTo>
                  <a:pt x="124" y="147"/>
                </a:lnTo>
                <a:lnTo>
                  <a:pt x="120" y="142"/>
                </a:lnTo>
                <a:lnTo>
                  <a:pt x="116" y="138"/>
                </a:lnTo>
                <a:lnTo>
                  <a:pt x="116" y="138"/>
                </a:lnTo>
                <a:lnTo>
                  <a:pt x="103" y="138"/>
                </a:lnTo>
                <a:lnTo>
                  <a:pt x="90" y="138"/>
                </a:lnTo>
                <a:lnTo>
                  <a:pt x="79" y="137"/>
                </a:lnTo>
                <a:lnTo>
                  <a:pt x="68" y="136"/>
                </a:lnTo>
                <a:lnTo>
                  <a:pt x="58" y="134"/>
                </a:lnTo>
                <a:lnTo>
                  <a:pt x="49" y="133"/>
                </a:lnTo>
                <a:lnTo>
                  <a:pt x="41" y="131"/>
                </a:lnTo>
                <a:lnTo>
                  <a:pt x="33" y="129"/>
                </a:lnTo>
                <a:lnTo>
                  <a:pt x="27" y="126"/>
                </a:lnTo>
                <a:lnTo>
                  <a:pt x="21" y="124"/>
                </a:lnTo>
                <a:lnTo>
                  <a:pt x="16" y="121"/>
                </a:lnTo>
                <a:lnTo>
                  <a:pt x="11" y="118"/>
                </a:lnTo>
                <a:lnTo>
                  <a:pt x="7" y="115"/>
                </a:lnTo>
                <a:lnTo>
                  <a:pt x="5" y="112"/>
                </a:lnTo>
                <a:lnTo>
                  <a:pt x="2" y="109"/>
                </a:lnTo>
                <a:lnTo>
                  <a:pt x="1" y="106"/>
                </a:lnTo>
                <a:lnTo>
                  <a:pt x="0" y="104"/>
                </a:lnTo>
                <a:lnTo>
                  <a:pt x="0" y="101"/>
                </a:lnTo>
                <a:lnTo>
                  <a:pt x="1" y="98"/>
                </a:lnTo>
                <a:lnTo>
                  <a:pt x="2" y="96"/>
                </a:lnTo>
                <a:lnTo>
                  <a:pt x="4" y="94"/>
                </a:lnTo>
                <a:lnTo>
                  <a:pt x="4" y="94"/>
                </a:lnTo>
                <a:lnTo>
                  <a:pt x="9" y="91"/>
                </a:lnTo>
                <a:lnTo>
                  <a:pt x="14" y="88"/>
                </a:lnTo>
                <a:lnTo>
                  <a:pt x="20" y="86"/>
                </a:lnTo>
                <a:lnTo>
                  <a:pt x="27" y="84"/>
                </a:lnTo>
                <a:lnTo>
                  <a:pt x="35" y="82"/>
                </a:lnTo>
                <a:lnTo>
                  <a:pt x="43" y="81"/>
                </a:lnTo>
                <a:lnTo>
                  <a:pt x="51" y="79"/>
                </a:lnTo>
                <a:lnTo>
                  <a:pt x="60" y="78"/>
                </a:lnTo>
                <a:lnTo>
                  <a:pt x="69" y="77"/>
                </a:lnTo>
                <a:lnTo>
                  <a:pt x="78" y="75"/>
                </a:lnTo>
                <a:lnTo>
                  <a:pt x="87" y="74"/>
                </a:lnTo>
                <a:lnTo>
                  <a:pt x="96" y="72"/>
                </a:lnTo>
                <a:lnTo>
                  <a:pt x="96" y="72"/>
                </a:lnTo>
                <a:lnTo>
                  <a:pt x="105" y="70"/>
                </a:lnTo>
                <a:lnTo>
                  <a:pt x="115" y="69"/>
                </a:lnTo>
                <a:lnTo>
                  <a:pt x="124" y="68"/>
                </a:lnTo>
                <a:lnTo>
                  <a:pt x="134" y="67"/>
                </a:lnTo>
                <a:lnTo>
                  <a:pt x="143" y="67"/>
                </a:lnTo>
                <a:lnTo>
                  <a:pt x="151" y="67"/>
                </a:lnTo>
                <a:lnTo>
                  <a:pt x="160" y="68"/>
                </a:lnTo>
                <a:lnTo>
                  <a:pt x="167" y="69"/>
                </a:lnTo>
                <a:lnTo>
                  <a:pt x="173" y="70"/>
                </a:lnTo>
                <a:lnTo>
                  <a:pt x="179" y="72"/>
                </a:lnTo>
                <a:lnTo>
                  <a:pt x="183" y="74"/>
                </a:lnTo>
                <a:lnTo>
                  <a:pt x="185" y="76"/>
                </a:lnTo>
                <a:lnTo>
                  <a:pt x="185" y="76"/>
                </a:lnTo>
                <a:lnTo>
                  <a:pt x="187" y="77"/>
                </a:lnTo>
                <a:lnTo>
                  <a:pt x="188" y="77"/>
                </a:lnTo>
                <a:lnTo>
                  <a:pt x="190" y="76"/>
                </a:lnTo>
                <a:lnTo>
                  <a:pt x="192" y="74"/>
                </a:lnTo>
                <a:lnTo>
                  <a:pt x="194" y="72"/>
                </a:lnTo>
                <a:lnTo>
                  <a:pt x="197" y="70"/>
                </a:lnTo>
                <a:lnTo>
                  <a:pt x="200" y="67"/>
                </a:lnTo>
                <a:lnTo>
                  <a:pt x="203" y="63"/>
                </a:lnTo>
                <a:lnTo>
                  <a:pt x="207" y="60"/>
                </a:lnTo>
                <a:lnTo>
                  <a:pt x="212" y="57"/>
                </a:lnTo>
                <a:lnTo>
                  <a:pt x="216" y="54"/>
                </a:lnTo>
                <a:lnTo>
                  <a:pt x="222" y="51"/>
                </a:lnTo>
                <a:lnTo>
                  <a:pt x="228" y="49"/>
                </a:lnTo>
                <a:lnTo>
                  <a:pt x="234" y="47"/>
                </a:lnTo>
                <a:lnTo>
                  <a:pt x="242" y="45"/>
                </a:lnTo>
                <a:lnTo>
                  <a:pt x="249" y="45"/>
                </a:lnTo>
                <a:lnTo>
                  <a:pt x="258" y="45"/>
                </a:lnTo>
                <a:lnTo>
                  <a:pt x="267" y="46"/>
                </a:lnTo>
                <a:lnTo>
                  <a:pt x="277" y="49"/>
                </a:lnTo>
                <a:lnTo>
                  <a:pt x="288" y="53"/>
                </a:lnTo>
                <a:lnTo>
                  <a:pt x="288" y="53"/>
                </a:lnTo>
                <a:lnTo>
                  <a:pt x="288" y="53"/>
                </a:lnTo>
                <a:close/>
              </a:path>
            </a:pathLst>
          </a:custGeom>
          <a:gradFill rotWithShape="0">
            <a:gsLst>
              <a:gs pos="0">
                <a:srgbClr val="CFC8E4"/>
              </a:gs>
              <a:gs pos="100000">
                <a:srgbClr val="749DCC"/>
              </a:gs>
            </a:gsLst>
            <a:lin ang="5400000" scaled="1"/>
          </a:gradFill>
          <a:ln w="9525">
            <a:noFill/>
            <a:round/>
            <a:headEnd/>
            <a:tailEnd/>
          </a:ln>
        </p:spPr>
        <p:txBody>
          <a:bodyPr/>
          <a:lstStyle/>
          <a:p>
            <a:endParaRPr lang="en-CA" dirty="0"/>
          </a:p>
        </p:txBody>
      </p:sp>
      <p:sp>
        <p:nvSpPr>
          <p:cNvPr id="1028" name="Freeform 4"/>
          <p:cNvSpPr>
            <a:spLocks noChangeArrowheads="1"/>
          </p:cNvSpPr>
          <p:nvPr/>
        </p:nvSpPr>
        <p:spPr bwMode="auto">
          <a:xfrm>
            <a:off x="138113" y="377825"/>
            <a:ext cx="3027362" cy="936625"/>
          </a:xfrm>
          <a:custGeom>
            <a:avLst/>
            <a:gdLst/>
            <a:ahLst/>
            <a:cxnLst>
              <a:cxn ang="0">
                <a:pos x="724" y="105"/>
              </a:cxn>
              <a:cxn ang="0">
                <a:pos x="785" y="55"/>
              </a:cxn>
              <a:cxn ang="0">
                <a:pos x="852" y="21"/>
              </a:cxn>
              <a:cxn ang="0">
                <a:pos x="923" y="4"/>
              </a:cxn>
              <a:cxn ang="0">
                <a:pos x="993" y="0"/>
              </a:cxn>
              <a:cxn ang="0">
                <a:pos x="1062" y="10"/>
              </a:cxn>
              <a:cxn ang="0">
                <a:pos x="1125" y="32"/>
              </a:cxn>
              <a:cxn ang="0">
                <a:pos x="1180" y="65"/>
              </a:cxn>
              <a:cxn ang="0">
                <a:pos x="1225" y="108"/>
              </a:cxn>
              <a:cxn ang="0">
                <a:pos x="1257" y="158"/>
              </a:cxn>
              <a:cxn ang="0">
                <a:pos x="1289" y="190"/>
              </a:cxn>
              <a:cxn ang="0">
                <a:pos x="1390" y="147"/>
              </a:cxn>
              <a:cxn ang="0">
                <a:pos x="1476" y="138"/>
              </a:cxn>
              <a:cxn ang="0">
                <a:pos x="1547" y="154"/>
              </a:cxn>
              <a:cxn ang="0">
                <a:pos x="1602" y="186"/>
              </a:cxn>
              <a:cxn ang="0">
                <a:pos x="1643" y="225"/>
              </a:cxn>
              <a:cxn ang="0">
                <a:pos x="1670" y="263"/>
              </a:cxn>
              <a:cxn ang="0">
                <a:pos x="1741" y="251"/>
              </a:cxn>
              <a:cxn ang="0">
                <a:pos x="1818" y="254"/>
              </a:cxn>
              <a:cxn ang="0">
                <a:pos x="1880" y="282"/>
              </a:cxn>
              <a:cxn ang="0">
                <a:pos x="1907" y="343"/>
              </a:cxn>
              <a:cxn ang="0">
                <a:pos x="1881" y="423"/>
              </a:cxn>
              <a:cxn ang="0">
                <a:pos x="1805" y="474"/>
              </a:cxn>
              <a:cxn ang="0">
                <a:pos x="1736" y="494"/>
              </a:cxn>
              <a:cxn ang="0">
                <a:pos x="1687" y="506"/>
              </a:cxn>
              <a:cxn ang="0">
                <a:pos x="1607" y="536"/>
              </a:cxn>
              <a:cxn ang="0">
                <a:pos x="1538" y="563"/>
              </a:cxn>
              <a:cxn ang="0">
                <a:pos x="1450" y="580"/>
              </a:cxn>
              <a:cxn ang="0">
                <a:pos x="1380" y="579"/>
              </a:cxn>
              <a:cxn ang="0">
                <a:pos x="1312" y="571"/>
              </a:cxn>
              <a:cxn ang="0">
                <a:pos x="1237" y="565"/>
              </a:cxn>
              <a:cxn ang="0">
                <a:pos x="1138" y="572"/>
              </a:cxn>
              <a:cxn ang="0">
                <a:pos x="1041" y="589"/>
              </a:cxn>
              <a:cxn ang="0">
                <a:pos x="977" y="585"/>
              </a:cxn>
              <a:cxn ang="0">
                <a:pos x="938" y="566"/>
              </a:cxn>
              <a:cxn ang="0">
                <a:pos x="901" y="542"/>
              </a:cxn>
              <a:cxn ang="0">
                <a:pos x="846" y="523"/>
              </a:cxn>
              <a:cxn ang="0">
                <a:pos x="778" y="529"/>
              </a:cxn>
              <a:cxn ang="0">
                <a:pos x="700" y="545"/>
              </a:cxn>
              <a:cxn ang="0">
                <a:pos x="616" y="552"/>
              </a:cxn>
              <a:cxn ang="0">
                <a:pos x="530" y="550"/>
              </a:cxn>
              <a:cxn ang="0">
                <a:pos x="447" y="536"/>
              </a:cxn>
              <a:cxn ang="0">
                <a:pos x="371" y="508"/>
              </a:cxn>
              <a:cxn ang="0">
                <a:pos x="307" y="464"/>
              </a:cxn>
              <a:cxn ang="0">
                <a:pos x="222" y="440"/>
              </a:cxn>
              <a:cxn ang="0">
                <a:pos x="109" y="432"/>
              </a:cxn>
              <a:cxn ang="0">
                <a:pos x="37" y="406"/>
              </a:cxn>
              <a:cxn ang="0">
                <a:pos x="3" y="370"/>
              </a:cxn>
              <a:cxn ang="0">
                <a:pos x="7" y="337"/>
              </a:cxn>
              <a:cxn ang="0">
                <a:pos x="57" y="304"/>
              </a:cxn>
              <a:cxn ang="0">
                <a:pos x="143" y="279"/>
              </a:cxn>
              <a:cxn ang="0">
                <a:pos x="232" y="254"/>
              </a:cxn>
              <a:cxn ang="0">
                <a:pos x="338" y="235"/>
              </a:cxn>
              <a:cxn ang="0">
                <a:pos x="420" y="241"/>
              </a:cxn>
              <a:cxn ang="0">
                <a:pos x="443" y="253"/>
              </a:cxn>
              <a:cxn ang="0">
                <a:pos x="466" y="227"/>
              </a:cxn>
              <a:cxn ang="0">
                <a:pos x="505" y="185"/>
              </a:cxn>
              <a:cxn ang="0">
                <a:pos x="569" y="155"/>
              </a:cxn>
              <a:cxn ang="0">
                <a:pos x="665" y="164"/>
              </a:cxn>
            </a:cxnLst>
            <a:rect l="0" t="0" r="r" b="b"/>
            <a:pathLst>
              <a:path w="1907" h="590">
                <a:moveTo>
                  <a:pt x="675" y="168"/>
                </a:moveTo>
                <a:lnTo>
                  <a:pt x="679" y="161"/>
                </a:lnTo>
                <a:lnTo>
                  <a:pt x="683" y="155"/>
                </a:lnTo>
                <a:lnTo>
                  <a:pt x="687" y="149"/>
                </a:lnTo>
                <a:lnTo>
                  <a:pt x="692" y="143"/>
                </a:lnTo>
                <a:lnTo>
                  <a:pt x="696" y="137"/>
                </a:lnTo>
                <a:lnTo>
                  <a:pt x="700" y="132"/>
                </a:lnTo>
                <a:lnTo>
                  <a:pt x="705" y="126"/>
                </a:lnTo>
                <a:lnTo>
                  <a:pt x="710" y="121"/>
                </a:lnTo>
                <a:lnTo>
                  <a:pt x="714" y="115"/>
                </a:lnTo>
                <a:lnTo>
                  <a:pt x="719" y="110"/>
                </a:lnTo>
                <a:lnTo>
                  <a:pt x="724" y="105"/>
                </a:lnTo>
                <a:lnTo>
                  <a:pt x="729" y="100"/>
                </a:lnTo>
                <a:lnTo>
                  <a:pt x="733" y="96"/>
                </a:lnTo>
                <a:lnTo>
                  <a:pt x="738" y="91"/>
                </a:lnTo>
                <a:lnTo>
                  <a:pt x="743" y="86"/>
                </a:lnTo>
                <a:lnTo>
                  <a:pt x="748" y="82"/>
                </a:lnTo>
                <a:lnTo>
                  <a:pt x="754" y="78"/>
                </a:lnTo>
                <a:lnTo>
                  <a:pt x="759" y="74"/>
                </a:lnTo>
                <a:lnTo>
                  <a:pt x="764" y="70"/>
                </a:lnTo>
                <a:lnTo>
                  <a:pt x="769" y="66"/>
                </a:lnTo>
                <a:lnTo>
                  <a:pt x="774" y="62"/>
                </a:lnTo>
                <a:lnTo>
                  <a:pt x="780" y="58"/>
                </a:lnTo>
                <a:lnTo>
                  <a:pt x="785" y="55"/>
                </a:lnTo>
                <a:lnTo>
                  <a:pt x="791" y="51"/>
                </a:lnTo>
                <a:lnTo>
                  <a:pt x="796" y="48"/>
                </a:lnTo>
                <a:lnTo>
                  <a:pt x="802" y="45"/>
                </a:lnTo>
                <a:lnTo>
                  <a:pt x="807" y="42"/>
                </a:lnTo>
                <a:lnTo>
                  <a:pt x="813" y="39"/>
                </a:lnTo>
                <a:lnTo>
                  <a:pt x="818" y="36"/>
                </a:lnTo>
                <a:lnTo>
                  <a:pt x="824" y="33"/>
                </a:lnTo>
                <a:lnTo>
                  <a:pt x="829" y="31"/>
                </a:lnTo>
                <a:lnTo>
                  <a:pt x="835" y="28"/>
                </a:lnTo>
                <a:lnTo>
                  <a:pt x="841" y="26"/>
                </a:lnTo>
                <a:lnTo>
                  <a:pt x="847" y="23"/>
                </a:lnTo>
                <a:lnTo>
                  <a:pt x="852" y="21"/>
                </a:lnTo>
                <a:lnTo>
                  <a:pt x="858" y="19"/>
                </a:lnTo>
                <a:lnTo>
                  <a:pt x="864" y="17"/>
                </a:lnTo>
                <a:lnTo>
                  <a:pt x="870" y="15"/>
                </a:lnTo>
                <a:lnTo>
                  <a:pt x="876" y="14"/>
                </a:lnTo>
                <a:lnTo>
                  <a:pt x="881" y="12"/>
                </a:lnTo>
                <a:lnTo>
                  <a:pt x="887" y="10"/>
                </a:lnTo>
                <a:lnTo>
                  <a:pt x="893" y="9"/>
                </a:lnTo>
                <a:lnTo>
                  <a:pt x="899" y="8"/>
                </a:lnTo>
                <a:lnTo>
                  <a:pt x="905" y="7"/>
                </a:lnTo>
                <a:lnTo>
                  <a:pt x="911" y="5"/>
                </a:lnTo>
                <a:lnTo>
                  <a:pt x="917" y="4"/>
                </a:lnTo>
                <a:lnTo>
                  <a:pt x="923" y="4"/>
                </a:lnTo>
                <a:lnTo>
                  <a:pt x="929" y="3"/>
                </a:lnTo>
                <a:lnTo>
                  <a:pt x="934" y="2"/>
                </a:lnTo>
                <a:lnTo>
                  <a:pt x="940" y="1"/>
                </a:lnTo>
                <a:lnTo>
                  <a:pt x="946" y="1"/>
                </a:lnTo>
                <a:lnTo>
                  <a:pt x="952" y="0"/>
                </a:lnTo>
                <a:lnTo>
                  <a:pt x="958" y="0"/>
                </a:lnTo>
                <a:lnTo>
                  <a:pt x="964" y="0"/>
                </a:lnTo>
                <a:lnTo>
                  <a:pt x="970" y="0"/>
                </a:lnTo>
                <a:lnTo>
                  <a:pt x="976" y="0"/>
                </a:lnTo>
                <a:lnTo>
                  <a:pt x="982" y="0"/>
                </a:lnTo>
                <a:lnTo>
                  <a:pt x="987" y="0"/>
                </a:lnTo>
                <a:lnTo>
                  <a:pt x="993" y="0"/>
                </a:lnTo>
                <a:lnTo>
                  <a:pt x="999" y="1"/>
                </a:lnTo>
                <a:lnTo>
                  <a:pt x="1005" y="1"/>
                </a:lnTo>
                <a:lnTo>
                  <a:pt x="1011" y="2"/>
                </a:lnTo>
                <a:lnTo>
                  <a:pt x="1016" y="2"/>
                </a:lnTo>
                <a:lnTo>
                  <a:pt x="1022" y="3"/>
                </a:lnTo>
                <a:lnTo>
                  <a:pt x="1028" y="4"/>
                </a:lnTo>
                <a:lnTo>
                  <a:pt x="1034" y="5"/>
                </a:lnTo>
                <a:lnTo>
                  <a:pt x="1039" y="6"/>
                </a:lnTo>
                <a:lnTo>
                  <a:pt x="1045" y="7"/>
                </a:lnTo>
                <a:lnTo>
                  <a:pt x="1050" y="8"/>
                </a:lnTo>
                <a:lnTo>
                  <a:pt x="1056" y="9"/>
                </a:lnTo>
                <a:lnTo>
                  <a:pt x="1062" y="10"/>
                </a:lnTo>
                <a:lnTo>
                  <a:pt x="1067" y="12"/>
                </a:lnTo>
                <a:lnTo>
                  <a:pt x="1073" y="13"/>
                </a:lnTo>
                <a:lnTo>
                  <a:pt x="1078" y="15"/>
                </a:lnTo>
                <a:lnTo>
                  <a:pt x="1083" y="16"/>
                </a:lnTo>
                <a:lnTo>
                  <a:pt x="1089" y="18"/>
                </a:lnTo>
                <a:lnTo>
                  <a:pt x="1094" y="20"/>
                </a:lnTo>
                <a:lnTo>
                  <a:pt x="1099" y="22"/>
                </a:lnTo>
                <a:lnTo>
                  <a:pt x="1104" y="24"/>
                </a:lnTo>
                <a:lnTo>
                  <a:pt x="1110" y="26"/>
                </a:lnTo>
                <a:lnTo>
                  <a:pt x="1115" y="28"/>
                </a:lnTo>
                <a:lnTo>
                  <a:pt x="1120" y="30"/>
                </a:lnTo>
                <a:lnTo>
                  <a:pt x="1125" y="32"/>
                </a:lnTo>
                <a:lnTo>
                  <a:pt x="1130" y="35"/>
                </a:lnTo>
                <a:lnTo>
                  <a:pt x="1135" y="37"/>
                </a:lnTo>
                <a:lnTo>
                  <a:pt x="1139" y="40"/>
                </a:lnTo>
                <a:lnTo>
                  <a:pt x="1144" y="42"/>
                </a:lnTo>
                <a:lnTo>
                  <a:pt x="1149" y="45"/>
                </a:lnTo>
                <a:lnTo>
                  <a:pt x="1154" y="48"/>
                </a:lnTo>
                <a:lnTo>
                  <a:pt x="1158" y="50"/>
                </a:lnTo>
                <a:lnTo>
                  <a:pt x="1163" y="53"/>
                </a:lnTo>
                <a:lnTo>
                  <a:pt x="1167" y="56"/>
                </a:lnTo>
                <a:lnTo>
                  <a:pt x="1172" y="59"/>
                </a:lnTo>
                <a:lnTo>
                  <a:pt x="1176" y="62"/>
                </a:lnTo>
                <a:lnTo>
                  <a:pt x="1180" y="65"/>
                </a:lnTo>
                <a:lnTo>
                  <a:pt x="1184" y="68"/>
                </a:lnTo>
                <a:lnTo>
                  <a:pt x="1188" y="72"/>
                </a:lnTo>
                <a:lnTo>
                  <a:pt x="1192" y="75"/>
                </a:lnTo>
                <a:lnTo>
                  <a:pt x="1196" y="78"/>
                </a:lnTo>
                <a:lnTo>
                  <a:pt x="1200" y="82"/>
                </a:lnTo>
                <a:lnTo>
                  <a:pt x="1204" y="85"/>
                </a:lnTo>
                <a:lnTo>
                  <a:pt x="1208" y="89"/>
                </a:lnTo>
                <a:lnTo>
                  <a:pt x="1211" y="93"/>
                </a:lnTo>
                <a:lnTo>
                  <a:pt x="1215" y="96"/>
                </a:lnTo>
                <a:lnTo>
                  <a:pt x="1218" y="100"/>
                </a:lnTo>
                <a:lnTo>
                  <a:pt x="1222" y="104"/>
                </a:lnTo>
                <a:lnTo>
                  <a:pt x="1225" y="108"/>
                </a:lnTo>
                <a:lnTo>
                  <a:pt x="1228" y="112"/>
                </a:lnTo>
                <a:lnTo>
                  <a:pt x="1231" y="116"/>
                </a:lnTo>
                <a:lnTo>
                  <a:pt x="1234" y="120"/>
                </a:lnTo>
                <a:lnTo>
                  <a:pt x="1237" y="124"/>
                </a:lnTo>
                <a:lnTo>
                  <a:pt x="1240" y="128"/>
                </a:lnTo>
                <a:lnTo>
                  <a:pt x="1243" y="132"/>
                </a:lnTo>
                <a:lnTo>
                  <a:pt x="1245" y="136"/>
                </a:lnTo>
                <a:lnTo>
                  <a:pt x="1248" y="141"/>
                </a:lnTo>
                <a:lnTo>
                  <a:pt x="1250" y="145"/>
                </a:lnTo>
                <a:lnTo>
                  <a:pt x="1252" y="149"/>
                </a:lnTo>
                <a:lnTo>
                  <a:pt x="1255" y="154"/>
                </a:lnTo>
                <a:lnTo>
                  <a:pt x="1257" y="158"/>
                </a:lnTo>
                <a:lnTo>
                  <a:pt x="1259" y="163"/>
                </a:lnTo>
                <a:lnTo>
                  <a:pt x="1260" y="168"/>
                </a:lnTo>
                <a:lnTo>
                  <a:pt x="1262" y="172"/>
                </a:lnTo>
                <a:lnTo>
                  <a:pt x="1264" y="177"/>
                </a:lnTo>
                <a:lnTo>
                  <a:pt x="1265" y="182"/>
                </a:lnTo>
                <a:lnTo>
                  <a:pt x="1267" y="187"/>
                </a:lnTo>
                <a:lnTo>
                  <a:pt x="1268" y="191"/>
                </a:lnTo>
                <a:lnTo>
                  <a:pt x="1269" y="196"/>
                </a:lnTo>
                <a:lnTo>
                  <a:pt x="1270" y="201"/>
                </a:lnTo>
                <a:lnTo>
                  <a:pt x="1270" y="201"/>
                </a:lnTo>
                <a:lnTo>
                  <a:pt x="1279" y="195"/>
                </a:lnTo>
                <a:lnTo>
                  <a:pt x="1289" y="190"/>
                </a:lnTo>
                <a:lnTo>
                  <a:pt x="1298" y="185"/>
                </a:lnTo>
                <a:lnTo>
                  <a:pt x="1307" y="180"/>
                </a:lnTo>
                <a:lnTo>
                  <a:pt x="1316" y="176"/>
                </a:lnTo>
                <a:lnTo>
                  <a:pt x="1324" y="171"/>
                </a:lnTo>
                <a:lnTo>
                  <a:pt x="1333" y="167"/>
                </a:lnTo>
                <a:lnTo>
                  <a:pt x="1341" y="164"/>
                </a:lnTo>
                <a:lnTo>
                  <a:pt x="1350" y="160"/>
                </a:lnTo>
                <a:lnTo>
                  <a:pt x="1358" y="157"/>
                </a:lnTo>
                <a:lnTo>
                  <a:pt x="1366" y="154"/>
                </a:lnTo>
                <a:lnTo>
                  <a:pt x="1375" y="151"/>
                </a:lnTo>
                <a:lnTo>
                  <a:pt x="1383" y="149"/>
                </a:lnTo>
                <a:lnTo>
                  <a:pt x="1390" y="147"/>
                </a:lnTo>
                <a:lnTo>
                  <a:pt x="1398" y="145"/>
                </a:lnTo>
                <a:lnTo>
                  <a:pt x="1406" y="143"/>
                </a:lnTo>
                <a:lnTo>
                  <a:pt x="1413" y="142"/>
                </a:lnTo>
                <a:lnTo>
                  <a:pt x="1421" y="141"/>
                </a:lnTo>
                <a:lnTo>
                  <a:pt x="1428" y="139"/>
                </a:lnTo>
                <a:lnTo>
                  <a:pt x="1435" y="139"/>
                </a:lnTo>
                <a:lnTo>
                  <a:pt x="1442" y="138"/>
                </a:lnTo>
                <a:lnTo>
                  <a:pt x="1449" y="138"/>
                </a:lnTo>
                <a:lnTo>
                  <a:pt x="1456" y="137"/>
                </a:lnTo>
                <a:lnTo>
                  <a:pt x="1463" y="137"/>
                </a:lnTo>
                <a:lnTo>
                  <a:pt x="1470" y="137"/>
                </a:lnTo>
                <a:lnTo>
                  <a:pt x="1476" y="138"/>
                </a:lnTo>
                <a:lnTo>
                  <a:pt x="1483" y="138"/>
                </a:lnTo>
                <a:lnTo>
                  <a:pt x="1489" y="139"/>
                </a:lnTo>
                <a:lnTo>
                  <a:pt x="1495" y="140"/>
                </a:lnTo>
                <a:lnTo>
                  <a:pt x="1502" y="141"/>
                </a:lnTo>
                <a:lnTo>
                  <a:pt x="1508" y="142"/>
                </a:lnTo>
                <a:lnTo>
                  <a:pt x="1514" y="143"/>
                </a:lnTo>
                <a:lnTo>
                  <a:pt x="1519" y="145"/>
                </a:lnTo>
                <a:lnTo>
                  <a:pt x="1525" y="146"/>
                </a:lnTo>
                <a:lnTo>
                  <a:pt x="1531" y="148"/>
                </a:lnTo>
                <a:lnTo>
                  <a:pt x="1536" y="150"/>
                </a:lnTo>
                <a:lnTo>
                  <a:pt x="1542" y="152"/>
                </a:lnTo>
                <a:lnTo>
                  <a:pt x="1547" y="154"/>
                </a:lnTo>
                <a:lnTo>
                  <a:pt x="1552" y="156"/>
                </a:lnTo>
                <a:lnTo>
                  <a:pt x="1557" y="158"/>
                </a:lnTo>
                <a:lnTo>
                  <a:pt x="1562" y="161"/>
                </a:lnTo>
                <a:lnTo>
                  <a:pt x="1567" y="163"/>
                </a:lnTo>
                <a:lnTo>
                  <a:pt x="1572" y="166"/>
                </a:lnTo>
                <a:lnTo>
                  <a:pt x="1576" y="169"/>
                </a:lnTo>
                <a:lnTo>
                  <a:pt x="1581" y="171"/>
                </a:lnTo>
                <a:lnTo>
                  <a:pt x="1585" y="174"/>
                </a:lnTo>
                <a:lnTo>
                  <a:pt x="1590" y="177"/>
                </a:lnTo>
                <a:lnTo>
                  <a:pt x="1594" y="180"/>
                </a:lnTo>
                <a:lnTo>
                  <a:pt x="1598" y="183"/>
                </a:lnTo>
                <a:lnTo>
                  <a:pt x="1602" y="186"/>
                </a:lnTo>
                <a:lnTo>
                  <a:pt x="1606" y="189"/>
                </a:lnTo>
                <a:lnTo>
                  <a:pt x="1610" y="192"/>
                </a:lnTo>
                <a:lnTo>
                  <a:pt x="1614" y="196"/>
                </a:lnTo>
                <a:lnTo>
                  <a:pt x="1618" y="199"/>
                </a:lnTo>
                <a:lnTo>
                  <a:pt x="1621" y="202"/>
                </a:lnTo>
                <a:lnTo>
                  <a:pt x="1625" y="205"/>
                </a:lnTo>
                <a:lnTo>
                  <a:pt x="1628" y="209"/>
                </a:lnTo>
                <a:lnTo>
                  <a:pt x="1631" y="212"/>
                </a:lnTo>
                <a:lnTo>
                  <a:pt x="1634" y="215"/>
                </a:lnTo>
                <a:lnTo>
                  <a:pt x="1637" y="219"/>
                </a:lnTo>
                <a:lnTo>
                  <a:pt x="1640" y="222"/>
                </a:lnTo>
                <a:lnTo>
                  <a:pt x="1643" y="225"/>
                </a:lnTo>
                <a:lnTo>
                  <a:pt x="1646" y="229"/>
                </a:lnTo>
                <a:lnTo>
                  <a:pt x="1649" y="232"/>
                </a:lnTo>
                <a:lnTo>
                  <a:pt x="1651" y="235"/>
                </a:lnTo>
                <a:lnTo>
                  <a:pt x="1654" y="238"/>
                </a:lnTo>
                <a:lnTo>
                  <a:pt x="1656" y="242"/>
                </a:lnTo>
                <a:lnTo>
                  <a:pt x="1659" y="245"/>
                </a:lnTo>
                <a:lnTo>
                  <a:pt x="1661" y="248"/>
                </a:lnTo>
                <a:lnTo>
                  <a:pt x="1663" y="251"/>
                </a:lnTo>
                <a:lnTo>
                  <a:pt x="1665" y="254"/>
                </a:lnTo>
                <a:lnTo>
                  <a:pt x="1667" y="257"/>
                </a:lnTo>
                <a:lnTo>
                  <a:pt x="1669" y="260"/>
                </a:lnTo>
                <a:lnTo>
                  <a:pt x="1670" y="263"/>
                </a:lnTo>
                <a:lnTo>
                  <a:pt x="1670" y="263"/>
                </a:lnTo>
                <a:lnTo>
                  <a:pt x="1676" y="261"/>
                </a:lnTo>
                <a:lnTo>
                  <a:pt x="1682" y="260"/>
                </a:lnTo>
                <a:lnTo>
                  <a:pt x="1689" y="258"/>
                </a:lnTo>
                <a:lnTo>
                  <a:pt x="1695" y="257"/>
                </a:lnTo>
                <a:lnTo>
                  <a:pt x="1701" y="256"/>
                </a:lnTo>
                <a:lnTo>
                  <a:pt x="1708" y="255"/>
                </a:lnTo>
                <a:lnTo>
                  <a:pt x="1714" y="254"/>
                </a:lnTo>
                <a:lnTo>
                  <a:pt x="1721" y="253"/>
                </a:lnTo>
                <a:lnTo>
                  <a:pt x="1728" y="252"/>
                </a:lnTo>
                <a:lnTo>
                  <a:pt x="1734" y="251"/>
                </a:lnTo>
                <a:lnTo>
                  <a:pt x="1741" y="251"/>
                </a:lnTo>
                <a:lnTo>
                  <a:pt x="1747" y="250"/>
                </a:lnTo>
                <a:lnTo>
                  <a:pt x="1754" y="250"/>
                </a:lnTo>
                <a:lnTo>
                  <a:pt x="1761" y="250"/>
                </a:lnTo>
                <a:lnTo>
                  <a:pt x="1767" y="250"/>
                </a:lnTo>
                <a:lnTo>
                  <a:pt x="1774" y="250"/>
                </a:lnTo>
                <a:lnTo>
                  <a:pt x="1781" y="250"/>
                </a:lnTo>
                <a:lnTo>
                  <a:pt x="1787" y="250"/>
                </a:lnTo>
                <a:lnTo>
                  <a:pt x="1793" y="250"/>
                </a:lnTo>
                <a:lnTo>
                  <a:pt x="1800" y="251"/>
                </a:lnTo>
                <a:lnTo>
                  <a:pt x="1806" y="252"/>
                </a:lnTo>
                <a:lnTo>
                  <a:pt x="1812" y="253"/>
                </a:lnTo>
                <a:lnTo>
                  <a:pt x="1818" y="254"/>
                </a:lnTo>
                <a:lnTo>
                  <a:pt x="1824" y="255"/>
                </a:lnTo>
                <a:lnTo>
                  <a:pt x="1830" y="257"/>
                </a:lnTo>
                <a:lnTo>
                  <a:pt x="1836" y="258"/>
                </a:lnTo>
                <a:lnTo>
                  <a:pt x="1841" y="260"/>
                </a:lnTo>
                <a:lnTo>
                  <a:pt x="1847" y="262"/>
                </a:lnTo>
                <a:lnTo>
                  <a:pt x="1852" y="264"/>
                </a:lnTo>
                <a:lnTo>
                  <a:pt x="1857" y="267"/>
                </a:lnTo>
                <a:lnTo>
                  <a:pt x="1862" y="269"/>
                </a:lnTo>
                <a:lnTo>
                  <a:pt x="1867" y="272"/>
                </a:lnTo>
                <a:lnTo>
                  <a:pt x="1871" y="275"/>
                </a:lnTo>
                <a:lnTo>
                  <a:pt x="1876" y="278"/>
                </a:lnTo>
                <a:lnTo>
                  <a:pt x="1880" y="282"/>
                </a:lnTo>
                <a:lnTo>
                  <a:pt x="1883" y="286"/>
                </a:lnTo>
                <a:lnTo>
                  <a:pt x="1887" y="289"/>
                </a:lnTo>
                <a:lnTo>
                  <a:pt x="1890" y="294"/>
                </a:lnTo>
                <a:lnTo>
                  <a:pt x="1893" y="298"/>
                </a:lnTo>
                <a:lnTo>
                  <a:pt x="1896" y="303"/>
                </a:lnTo>
                <a:lnTo>
                  <a:pt x="1899" y="308"/>
                </a:lnTo>
                <a:lnTo>
                  <a:pt x="1901" y="313"/>
                </a:lnTo>
                <a:lnTo>
                  <a:pt x="1903" y="318"/>
                </a:lnTo>
                <a:lnTo>
                  <a:pt x="1904" y="324"/>
                </a:lnTo>
                <a:lnTo>
                  <a:pt x="1905" y="330"/>
                </a:lnTo>
                <a:lnTo>
                  <a:pt x="1906" y="336"/>
                </a:lnTo>
                <a:lnTo>
                  <a:pt x="1907" y="343"/>
                </a:lnTo>
                <a:lnTo>
                  <a:pt x="1907" y="350"/>
                </a:lnTo>
                <a:lnTo>
                  <a:pt x="1907" y="357"/>
                </a:lnTo>
                <a:lnTo>
                  <a:pt x="1907" y="357"/>
                </a:lnTo>
                <a:lnTo>
                  <a:pt x="1906" y="365"/>
                </a:lnTo>
                <a:lnTo>
                  <a:pt x="1905" y="374"/>
                </a:lnTo>
                <a:lnTo>
                  <a:pt x="1903" y="382"/>
                </a:lnTo>
                <a:lnTo>
                  <a:pt x="1900" y="389"/>
                </a:lnTo>
                <a:lnTo>
                  <a:pt x="1897" y="397"/>
                </a:lnTo>
                <a:lnTo>
                  <a:pt x="1894" y="404"/>
                </a:lnTo>
                <a:lnTo>
                  <a:pt x="1890" y="410"/>
                </a:lnTo>
                <a:lnTo>
                  <a:pt x="1885" y="417"/>
                </a:lnTo>
                <a:lnTo>
                  <a:pt x="1881" y="423"/>
                </a:lnTo>
                <a:lnTo>
                  <a:pt x="1876" y="429"/>
                </a:lnTo>
                <a:lnTo>
                  <a:pt x="1870" y="434"/>
                </a:lnTo>
                <a:lnTo>
                  <a:pt x="1864" y="439"/>
                </a:lnTo>
                <a:lnTo>
                  <a:pt x="1858" y="444"/>
                </a:lnTo>
                <a:lnTo>
                  <a:pt x="1852" y="449"/>
                </a:lnTo>
                <a:lnTo>
                  <a:pt x="1846" y="453"/>
                </a:lnTo>
                <a:lnTo>
                  <a:pt x="1839" y="457"/>
                </a:lnTo>
                <a:lnTo>
                  <a:pt x="1833" y="461"/>
                </a:lnTo>
                <a:lnTo>
                  <a:pt x="1826" y="465"/>
                </a:lnTo>
                <a:lnTo>
                  <a:pt x="1819" y="468"/>
                </a:lnTo>
                <a:lnTo>
                  <a:pt x="1812" y="471"/>
                </a:lnTo>
                <a:lnTo>
                  <a:pt x="1805" y="474"/>
                </a:lnTo>
                <a:lnTo>
                  <a:pt x="1798" y="477"/>
                </a:lnTo>
                <a:lnTo>
                  <a:pt x="1792" y="479"/>
                </a:lnTo>
                <a:lnTo>
                  <a:pt x="1785" y="481"/>
                </a:lnTo>
                <a:lnTo>
                  <a:pt x="1779" y="483"/>
                </a:lnTo>
                <a:lnTo>
                  <a:pt x="1772" y="485"/>
                </a:lnTo>
                <a:lnTo>
                  <a:pt x="1766" y="487"/>
                </a:lnTo>
                <a:lnTo>
                  <a:pt x="1761" y="489"/>
                </a:lnTo>
                <a:lnTo>
                  <a:pt x="1755" y="490"/>
                </a:lnTo>
                <a:lnTo>
                  <a:pt x="1750" y="491"/>
                </a:lnTo>
                <a:lnTo>
                  <a:pt x="1745" y="492"/>
                </a:lnTo>
                <a:lnTo>
                  <a:pt x="1740" y="493"/>
                </a:lnTo>
                <a:lnTo>
                  <a:pt x="1736" y="494"/>
                </a:lnTo>
                <a:lnTo>
                  <a:pt x="1733" y="495"/>
                </a:lnTo>
                <a:lnTo>
                  <a:pt x="1729" y="495"/>
                </a:lnTo>
                <a:lnTo>
                  <a:pt x="1727" y="496"/>
                </a:lnTo>
                <a:lnTo>
                  <a:pt x="1725" y="496"/>
                </a:lnTo>
                <a:lnTo>
                  <a:pt x="1723" y="496"/>
                </a:lnTo>
                <a:lnTo>
                  <a:pt x="1722" y="496"/>
                </a:lnTo>
                <a:lnTo>
                  <a:pt x="1722" y="496"/>
                </a:lnTo>
                <a:lnTo>
                  <a:pt x="1722" y="496"/>
                </a:lnTo>
                <a:lnTo>
                  <a:pt x="1713" y="499"/>
                </a:lnTo>
                <a:lnTo>
                  <a:pt x="1704" y="501"/>
                </a:lnTo>
                <a:lnTo>
                  <a:pt x="1695" y="503"/>
                </a:lnTo>
                <a:lnTo>
                  <a:pt x="1687" y="506"/>
                </a:lnTo>
                <a:lnTo>
                  <a:pt x="1679" y="508"/>
                </a:lnTo>
                <a:lnTo>
                  <a:pt x="1672" y="511"/>
                </a:lnTo>
                <a:lnTo>
                  <a:pt x="1665" y="513"/>
                </a:lnTo>
                <a:lnTo>
                  <a:pt x="1658" y="516"/>
                </a:lnTo>
                <a:lnTo>
                  <a:pt x="1651" y="518"/>
                </a:lnTo>
                <a:lnTo>
                  <a:pt x="1644" y="521"/>
                </a:lnTo>
                <a:lnTo>
                  <a:pt x="1638" y="523"/>
                </a:lnTo>
                <a:lnTo>
                  <a:pt x="1631" y="526"/>
                </a:lnTo>
                <a:lnTo>
                  <a:pt x="1625" y="528"/>
                </a:lnTo>
                <a:lnTo>
                  <a:pt x="1619" y="531"/>
                </a:lnTo>
                <a:lnTo>
                  <a:pt x="1613" y="533"/>
                </a:lnTo>
                <a:lnTo>
                  <a:pt x="1607" y="536"/>
                </a:lnTo>
                <a:lnTo>
                  <a:pt x="1602" y="539"/>
                </a:lnTo>
                <a:lnTo>
                  <a:pt x="1596" y="541"/>
                </a:lnTo>
                <a:lnTo>
                  <a:pt x="1590" y="543"/>
                </a:lnTo>
                <a:lnTo>
                  <a:pt x="1585" y="546"/>
                </a:lnTo>
                <a:lnTo>
                  <a:pt x="1579" y="548"/>
                </a:lnTo>
                <a:lnTo>
                  <a:pt x="1573" y="551"/>
                </a:lnTo>
                <a:lnTo>
                  <a:pt x="1568" y="553"/>
                </a:lnTo>
                <a:lnTo>
                  <a:pt x="1562" y="555"/>
                </a:lnTo>
                <a:lnTo>
                  <a:pt x="1556" y="557"/>
                </a:lnTo>
                <a:lnTo>
                  <a:pt x="1550" y="559"/>
                </a:lnTo>
                <a:lnTo>
                  <a:pt x="1545" y="561"/>
                </a:lnTo>
                <a:lnTo>
                  <a:pt x="1538" y="563"/>
                </a:lnTo>
                <a:lnTo>
                  <a:pt x="1532" y="565"/>
                </a:lnTo>
                <a:lnTo>
                  <a:pt x="1526" y="567"/>
                </a:lnTo>
                <a:lnTo>
                  <a:pt x="1519" y="569"/>
                </a:lnTo>
                <a:lnTo>
                  <a:pt x="1513" y="571"/>
                </a:lnTo>
                <a:lnTo>
                  <a:pt x="1506" y="572"/>
                </a:lnTo>
                <a:lnTo>
                  <a:pt x="1499" y="574"/>
                </a:lnTo>
                <a:lnTo>
                  <a:pt x="1491" y="575"/>
                </a:lnTo>
                <a:lnTo>
                  <a:pt x="1483" y="576"/>
                </a:lnTo>
                <a:lnTo>
                  <a:pt x="1476" y="577"/>
                </a:lnTo>
                <a:lnTo>
                  <a:pt x="1467" y="578"/>
                </a:lnTo>
                <a:lnTo>
                  <a:pt x="1459" y="579"/>
                </a:lnTo>
                <a:lnTo>
                  <a:pt x="1450" y="580"/>
                </a:lnTo>
                <a:lnTo>
                  <a:pt x="1450" y="580"/>
                </a:lnTo>
                <a:lnTo>
                  <a:pt x="1443" y="580"/>
                </a:lnTo>
                <a:lnTo>
                  <a:pt x="1436" y="581"/>
                </a:lnTo>
                <a:lnTo>
                  <a:pt x="1429" y="581"/>
                </a:lnTo>
                <a:lnTo>
                  <a:pt x="1423" y="581"/>
                </a:lnTo>
                <a:lnTo>
                  <a:pt x="1416" y="581"/>
                </a:lnTo>
                <a:lnTo>
                  <a:pt x="1410" y="581"/>
                </a:lnTo>
                <a:lnTo>
                  <a:pt x="1404" y="581"/>
                </a:lnTo>
                <a:lnTo>
                  <a:pt x="1398" y="581"/>
                </a:lnTo>
                <a:lnTo>
                  <a:pt x="1392" y="580"/>
                </a:lnTo>
                <a:lnTo>
                  <a:pt x="1386" y="580"/>
                </a:lnTo>
                <a:lnTo>
                  <a:pt x="1380" y="579"/>
                </a:lnTo>
                <a:lnTo>
                  <a:pt x="1374" y="579"/>
                </a:lnTo>
                <a:lnTo>
                  <a:pt x="1369" y="578"/>
                </a:lnTo>
                <a:lnTo>
                  <a:pt x="1363" y="578"/>
                </a:lnTo>
                <a:lnTo>
                  <a:pt x="1357" y="577"/>
                </a:lnTo>
                <a:lnTo>
                  <a:pt x="1352" y="576"/>
                </a:lnTo>
                <a:lnTo>
                  <a:pt x="1346" y="576"/>
                </a:lnTo>
                <a:lnTo>
                  <a:pt x="1340" y="575"/>
                </a:lnTo>
                <a:lnTo>
                  <a:pt x="1335" y="574"/>
                </a:lnTo>
                <a:lnTo>
                  <a:pt x="1329" y="573"/>
                </a:lnTo>
                <a:lnTo>
                  <a:pt x="1324" y="572"/>
                </a:lnTo>
                <a:lnTo>
                  <a:pt x="1318" y="572"/>
                </a:lnTo>
                <a:lnTo>
                  <a:pt x="1312" y="571"/>
                </a:lnTo>
                <a:lnTo>
                  <a:pt x="1306" y="570"/>
                </a:lnTo>
                <a:lnTo>
                  <a:pt x="1301" y="569"/>
                </a:lnTo>
                <a:lnTo>
                  <a:pt x="1295" y="569"/>
                </a:lnTo>
                <a:lnTo>
                  <a:pt x="1289" y="568"/>
                </a:lnTo>
                <a:lnTo>
                  <a:pt x="1283" y="567"/>
                </a:lnTo>
                <a:lnTo>
                  <a:pt x="1276" y="567"/>
                </a:lnTo>
                <a:lnTo>
                  <a:pt x="1270" y="566"/>
                </a:lnTo>
                <a:lnTo>
                  <a:pt x="1264" y="566"/>
                </a:lnTo>
                <a:lnTo>
                  <a:pt x="1257" y="565"/>
                </a:lnTo>
                <a:lnTo>
                  <a:pt x="1251" y="565"/>
                </a:lnTo>
                <a:lnTo>
                  <a:pt x="1244" y="565"/>
                </a:lnTo>
                <a:lnTo>
                  <a:pt x="1237" y="565"/>
                </a:lnTo>
                <a:lnTo>
                  <a:pt x="1230" y="565"/>
                </a:lnTo>
                <a:lnTo>
                  <a:pt x="1222" y="565"/>
                </a:lnTo>
                <a:lnTo>
                  <a:pt x="1215" y="565"/>
                </a:lnTo>
                <a:lnTo>
                  <a:pt x="1207" y="565"/>
                </a:lnTo>
                <a:lnTo>
                  <a:pt x="1199" y="565"/>
                </a:lnTo>
                <a:lnTo>
                  <a:pt x="1191" y="566"/>
                </a:lnTo>
                <a:lnTo>
                  <a:pt x="1183" y="567"/>
                </a:lnTo>
                <a:lnTo>
                  <a:pt x="1174" y="567"/>
                </a:lnTo>
                <a:lnTo>
                  <a:pt x="1166" y="568"/>
                </a:lnTo>
                <a:lnTo>
                  <a:pt x="1157" y="570"/>
                </a:lnTo>
                <a:lnTo>
                  <a:pt x="1147" y="571"/>
                </a:lnTo>
                <a:lnTo>
                  <a:pt x="1138" y="572"/>
                </a:lnTo>
                <a:lnTo>
                  <a:pt x="1128" y="574"/>
                </a:lnTo>
                <a:lnTo>
                  <a:pt x="1118" y="576"/>
                </a:lnTo>
                <a:lnTo>
                  <a:pt x="1107" y="578"/>
                </a:lnTo>
                <a:lnTo>
                  <a:pt x="1097" y="580"/>
                </a:lnTo>
                <a:lnTo>
                  <a:pt x="1097" y="580"/>
                </a:lnTo>
                <a:lnTo>
                  <a:pt x="1088" y="582"/>
                </a:lnTo>
                <a:lnTo>
                  <a:pt x="1079" y="583"/>
                </a:lnTo>
                <a:lnTo>
                  <a:pt x="1071" y="585"/>
                </a:lnTo>
                <a:lnTo>
                  <a:pt x="1063" y="586"/>
                </a:lnTo>
                <a:lnTo>
                  <a:pt x="1055" y="587"/>
                </a:lnTo>
                <a:lnTo>
                  <a:pt x="1048" y="588"/>
                </a:lnTo>
                <a:lnTo>
                  <a:pt x="1041" y="589"/>
                </a:lnTo>
                <a:lnTo>
                  <a:pt x="1034" y="589"/>
                </a:lnTo>
                <a:lnTo>
                  <a:pt x="1028" y="590"/>
                </a:lnTo>
                <a:lnTo>
                  <a:pt x="1022" y="590"/>
                </a:lnTo>
                <a:lnTo>
                  <a:pt x="1016" y="590"/>
                </a:lnTo>
                <a:lnTo>
                  <a:pt x="1010" y="590"/>
                </a:lnTo>
                <a:lnTo>
                  <a:pt x="1005" y="589"/>
                </a:lnTo>
                <a:lnTo>
                  <a:pt x="1000" y="589"/>
                </a:lnTo>
                <a:lnTo>
                  <a:pt x="995" y="588"/>
                </a:lnTo>
                <a:lnTo>
                  <a:pt x="990" y="588"/>
                </a:lnTo>
                <a:lnTo>
                  <a:pt x="986" y="587"/>
                </a:lnTo>
                <a:lnTo>
                  <a:pt x="981" y="586"/>
                </a:lnTo>
                <a:lnTo>
                  <a:pt x="977" y="585"/>
                </a:lnTo>
                <a:lnTo>
                  <a:pt x="973" y="584"/>
                </a:lnTo>
                <a:lnTo>
                  <a:pt x="970" y="582"/>
                </a:lnTo>
                <a:lnTo>
                  <a:pt x="966" y="581"/>
                </a:lnTo>
                <a:lnTo>
                  <a:pt x="962" y="580"/>
                </a:lnTo>
                <a:lnTo>
                  <a:pt x="959" y="578"/>
                </a:lnTo>
                <a:lnTo>
                  <a:pt x="956" y="576"/>
                </a:lnTo>
                <a:lnTo>
                  <a:pt x="953" y="575"/>
                </a:lnTo>
                <a:lnTo>
                  <a:pt x="949" y="573"/>
                </a:lnTo>
                <a:lnTo>
                  <a:pt x="946" y="571"/>
                </a:lnTo>
                <a:lnTo>
                  <a:pt x="943" y="569"/>
                </a:lnTo>
                <a:lnTo>
                  <a:pt x="940" y="568"/>
                </a:lnTo>
                <a:lnTo>
                  <a:pt x="938" y="566"/>
                </a:lnTo>
                <a:lnTo>
                  <a:pt x="935" y="564"/>
                </a:lnTo>
                <a:lnTo>
                  <a:pt x="932" y="562"/>
                </a:lnTo>
                <a:lnTo>
                  <a:pt x="929" y="560"/>
                </a:lnTo>
                <a:lnTo>
                  <a:pt x="926" y="558"/>
                </a:lnTo>
                <a:lnTo>
                  <a:pt x="923" y="556"/>
                </a:lnTo>
                <a:lnTo>
                  <a:pt x="920" y="554"/>
                </a:lnTo>
                <a:lnTo>
                  <a:pt x="917" y="552"/>
                </a:lnTo>
                <a:lnTo>
                  <a:pt x="914" y="550"/>
                </a:lnTo>
                <a:lnTo>
                  <a:pt x="911" y="548"/>
                </a:lnTo>
                <a:lnTo>
                  <a:pt x="908" y="546"/>
                </a:lnTo>
                <a:lnTo>
                  <a:pt x="904" y="544"/>
                </a:lnTo>
                <a:lnTo>
                  <a:pt x="901" y="542"/>
                </a:lnTo>
                <a:lnTo>
                  <a:pt x="897" y="540"/>
                </a:lnTo>
                <a:lnTo>
                  <a:pt x="893" y="538"/>
                </a:lnTo>
                <a:lnTo>
                  <a:pt x="890" y="536"/>
                </a:lnTo>
                <a:lnTo>
                  <a:pt x="886" y="534"/>
                </a:lnTo>
                <a:lnTo>
                  <a:pt x="881" y="533"/>
                </a:lnTo>
                <a:lnTo>
                  <a:pt x="877" y="531"/>
                </a:lnTo>
                <a:lnTo>
                  <a:pt x="872" y="529"/>
                </a:lnTo>
                <a:lnTo>
                  <a:pt x="868" y="528"/>
                </a:lnTo>
                <a:lnTo>
                  <a:pt x="863" y="526"/>
                </a:lnTo>
                <a:lnTo>
                  <a:pt x="857" y="525"/>
                </a:lnTo>
                <a:lnTo>
                  <a:pt x="852" y="524"/>
                </a:lnTo>
                <a:lnTo>
                  <a:pt x="846" y="523"/>
                </a:lnTo>
                <a:lnTo>
                  <a:pt x="840" y="522"/>
                </a:lnTo>
                <a:lnTo>
                  <a:pt x="834" y="521"/>
                </a:lnTo>
                <a:lnTo>
                  <a:pt x="827" y="520"/>
                </a:lnTo>
                <a:lnTo>
                  <a:pt x="821" y="519"/>
                </a:lnTo>
                <a:lnTo>
                  <a:pt x="813" y="519"/>
                </a:lnTo>
                <a:lnTo>
                  <a:pt x="813" y="519"/>
                </a:lnTo>
                <a:lnTo>
                  <a:pt x="808" y="521"/>
                </a:lnTo>
                <a:lnTo>
                  <a:pt x="802" y="522"/>
                </a:lnTo>
                <a:lnTo>
                  <a:pt x="796" y="524"/>
                </a:lnTo>
                <a:lnTo>
                  <a:pt x="790" y="526"/>
                </a:lnTo>
                <a:lnTo>
                  <a:pt x="784" y="527"/>
                </a:lnTo>
                <a:lnTo>
                  <a:pt x="778" y="529"/>
                </a:lnTo>
                <a:lnTo>
                  <a:pt x="772" y="531"/>
                </a:lnTo>
                <a:lnTo>
                  <a:pt x="766" y="532"/>
                </a:lnTo>
                <a:lnTo>
                  <a:pt x="760" y="534"/>
                </a:lnTo>
                <a:lnTo>
                  <a:pt x="753" y="535"/>
                </a:lnTo>
                <a:lnTo>
                  <a:pt x="747" y="536"/>
                </a:lnTo>
                <a:lnTo>
                  <a:pt x="740" y="538"/>
                </a:lnTo>
                <a:lnTo>
                  <a:pt x="734" y="539"/>
                </a:lnTo>
                <a:lnTo>
                  <a:pt x="727" y="540"/>
                </a:lnTo>
                <a:lnTo>
                  <a:pt x="721" y="541"/>
                </a:lnTo>
                <a:lnTo>
                  <a:pt x="714" y="543"/>
                </a:lnTo>
                <a:lnTo>
                  <a:pt x="707" y="544"/>
                </a:lnTo>
                <a:lnTo>
                  <a:pt x="700" y="545"/>
                </a:lnTo>
                <a:lnTo>
                  <a:pt x="694" y="546"/>
                </a:lnTo>
                <a:lnTo>
                  <a:pt x="687" y="547"/>
                </a:lnTo>
                <a:lnTo>
                  <a:pt x="680" y="547"/>
                </a:lnTo>
                <a:lnTo>
                  <a:pt x="673" y="548"/>
                </a:lnTo>
                <a:lnTo>
                  <a:pt x="666" y="549"/>
                </a:lnTo>
                <a:lnTo>
                  <a:pt x="659" y="550"/>
                </a:lnTo>
                <a:lnTo>
                  <a:pt x="652" y="550"/>
                </a:lnTo>
                <a:lnTo>
                  <a:pt x="645" y="551"/>
                </a:lnTo>
                <a:lnTo>
                  <a:pt x="637" y="551"/>
                </a:lnTo>
                <a:lnTo>
                  <a:pt x="630" y="552"/>
                </a:lnTo>
                <a:lnTo>
                  <a:pt x="623" y="552"/>
                </a:lnTo>
                <a:lnTo>
                  <a:pt x="616" y="552"/>
                </a:lnTo>
                <a:lnTo>
                  <a:pt x="609" y="553"/>
                </a:lnTo>
                <a:lnTo>
                  <a:pt x="602" y="553"/>
                </a:lnTo>
                <a:lnTo>
                  <a:pt x="594" y="553"/>
                </a:lnTo>
                <a:lnTo>
                  <a:pt x="587" y="553"/>
                </a:lnTo>
                <a:lnTo>
                  <a:pt x="580" y="553"/>
                </a:lnTo>
                <a:lnTo>
                  <a:pt x="573" y="553"/>
                </a:lnTo>
                <a:lnTo>
                  <a:pt x="566" y="552"/>
                </a:lnTo>
                <a:lnTo>
                  <a:pt x="558" y="552"/>
                </a:lnTo>
                <a:lnTo>
                  <a:pt x="551" y="552"/>
                </a:lnTo>
                <a:lnTo>
                  <a:pt x="544" y="551"/>
                </a:lnTo>
                <a:lnTo>
                  <a:pt x="537" y="551"/>
                </a:lnTo>
                <a:lnTo>
                  <a:pt x="530" y="550"/>
                </a:lnTo>
                <a:lnTo>
                  <a:pt x="523" y="550"/>
                </a:lnTo>
                <a:lnTo>
                  <a:pt x="516" y="549"/>
                </a:lnTo>
                <a:lnTo>
                  <a:pt x="509" y="548"/>
                </a:lnTo>
                <a:lnTo>
                  <a:pt x="502" y="547"/>
                </a:lnTo>
                <a:lnTo>
                  <a:pt x="495" y="546"/>
                </a:lnTo>
                <a:lnTo>
                  <a:pt x="488" y="545"/>
                </a:lnTo>
                <a:lnTo>
                  <a:pt x="481" y="544"/>
                </a:lnTo>
                <a:lnTo>
                  <a:pt x="474" y="542"/>
                </a:lnTo>
                <a:lnTo>
                  <a:pt x="467" y="541"/>
                </a:lnTo>
                <a:lnTo>
                  <a:pt x="460" y="539"/>
                </a:lnTo>
                <a:lnTo>
                  <a:pt x="453" y="538"/>
                </a:lnTo>
                <a:lnTo>
                  <a:pt x="447" y="536"/>
                </a:lnTo>
                <a:lnTo>
                  <a:pt x="440" y="534"/>
                </a:lnTo>
                <a:lnTo>
                  <a:pt x="433" y="532"/>
                </a:lnTo>
                <a:lnTo>
                  <a:pt x="427" y="530"/>
                </a:lnTo>
                <a:lnTo>
                  <a:pt x="420" y="528"/>
                </a:lnTo>
                <a:lnTo>
                  <a:pt x="414" y="526"/>
                </a:lnTo>
                <a:lnTo>
                  <a:pt x="407" y="524"/>
                </a:lnTo>
                <a:lnTo>
                  <a:pt x="401" y="521"/>
                </a:lnTo>
                <a:lnTo>
                  <a:pt x="395" y="519"/>
                </a:lnTo>
                <a:lnTo>
                  <a:pt x="389" y="516"/>
                </a:lnTo>
                <a:lnTo>
                  <a:pt x="383" y="514"/>
                </a:lnTo>
                <a:lnTo>
                  <a:pt x="377" y="511"/>
                </a:lnTo>
                <a:lnTo>
                  <a:pt x="371" y="508"/>
                </a:lnTo>
                <a:lnTo>
                  <a:pt x="365" y="505"/>
                </a:lnTo>
                <a:lnTo>
                  <a:pt x="359" y="502"/>
                </a:lnTo>
                <a:lnTo>
                  <a:pt x="353" y="498"/>
                </a:lnTo>
                <a:lnTo>
                  <a:pt x="348" y="495"/>
                </a:lnTo>
                <a:lnTo>
                  <a:pt x="342" y="491"/>
                </a:lnTo>
                <a:lnTo>
                  <a:pt x="337" y="488"/>
                </a:lnTo>
                <a:lnTo>
                  <a:pt x="332" y="484"/>
                </a:lnTo>
                <a:lnTo>
                  <a:pt x="327" y="480"/>
                </a:lnTo>
                <a:lnTo>
                  <a:pt x="322" y="476"/>
                </a:lnTo>
                <a:lnTo>
                  <a:pt x="317" y="472"/>
                </a:lnTo>
                <a:lnTo>
                  <a:pt x="312" y="468"/>
                </a:lnTo>
                <a:lnTo>
                  <a:pt x="307" y="464"/>
                </a:lnTo>
                <a:lnTo>
                  <a:pt x="302" y="459"/>
                </a:lnTo>
                <a:lnTo>
                  <a:pt x="298" y="455"/>
                </a:lnTo>
                <a:lnTo>
                  <a:pt x="294" y="450"/>
                </a:lnTo>
                <a:lnTo>
                  <a:pt x="289" y="445"/>
                </a:lnTo>
                <a:lnTo>
                  <a:pt x="285" y="440"/>
                </a:lnTo>
                <a:lnTo>
                  <a:pt x="281" y="435"/>
                </a:lnTo>
                <a:lnTo>
                  <a:pt x="281" y="435"/>
                </a:lnTo>
                <a:lnTo>
                  <a:pt x="269" y="436"/>
                </a:lnTo>
                <a:lnTo>
                  <a:pt x="257" y="438"/>
                </a:lnTo>
                <a:lnTo>
                  <a:pt x="245" y="439"/>
                </a:lnTo>
                <a:lnTo>
                  <a:pt x="233" y="439"/>
                </a:lnTo>
                <a:lnTo>
                  <a:pt x="222" y="440"/>
                </a:lnTo>
                <a:lnTo>
                  <a:pt x="211" y="440"/>
                </a:lnTo>
                <a:lnTo>
                  <a:pt x="200" y="440"/>
                </a:lnTo>
                <a:lnTo>
                  <a:pt x="190" y="440"/>
                </a:lnTo>
                <a:lnTo>
                  <a:pt x="180" y="440"/>
                </a:lnTo>
                <a:lnTo>
                  <a:pt x="170" y="440"/>
                </a:lnTo>
                <a:lnTo>
                  <a:pt x="161" y="439"/>
                </a:lnTo>
                <a:lnTo>
                  <a:pt x="151" y="438"/>
                </a:lnTo>
                <a:lnTo>
                  <a:pt x="142" y="437"/>
                </a:lnTo>
                <a:lnTo>
                  <a:pt x="134" y="436"/>
                </a:lnTo>
                <a:lnTo>
                  <a:pt x="125" y="435"/>
                </a:lnTo>
                <a:lnTo>
                  <a:pt x="117" y="434"/>
                </a:lnTo>
                <a:lnTo>
                  <a:pt x="109" y="432"/>
                </a:lnTo>
                <a:lnTo>
                  <a:pt x="102" y="431"/>
                </a:lnTo>
                <a:lnTo>
                  <a:pt x="95" y="429"/>
                </a:lnTo>
                <a:lnTo>
                  <a:pt x="88" y="427"/>
                </a:lnTo>
                <a:lnTo>
                  <a:pt x="81" y="425"/>
                </a:lnTo>
                <a:lnTo>
                  <a:pt x="74" y="423"/>
                </a:lnTo>
                <a:lnTo>
                  <a:pt x="68" y="421"/>
                </a:lnTo>
                <a:lnTo>
                  <a:pt x="62" y="418"/>
                </a:lnTo>
                <a:lnTo>
                  <a:pt x="57" y="416"/>
                </a:lnTo>
                <a:lnTo>
                  <a:pt x="51" y="413"/>
                </a:lnTo>
                <a:lnTo>
                  <a:pt x="46" y="411"/>
                </a:lnTo>
                <a:lnTo>
                  <a:pt x="42" y="408"/>
                </a:lnTo>
                <a:lnTo>
                  <a:pt x="37" y="406"/>
                </a:lnTo>
                <a:lnTo>
                  <a:pt x="33" y="403"/>
                </a:lnTo>
                <a:lnTo>
                  <a:pt x="29" y="400"/>
                </a:lnTo>
                <a:lnTo>
                  <a:pt x="25" y="397"/>
                </a:lnTo>
                <a:lnTo>
                  <a:pt x="22" y="394"/>
                </a:lnTo>
                <a:lnTo>
                  <a:pt x="18" y="391"/>
                </a:lnTo>
                <a:lnTo>
                  <a:pt x="15" y="388"/>
                </a:lnTo>
                <a:lnTo>
                  <a:pt x="13" y="385"/>
                </a:lnTo>
                <a:lnTo>
                  <a:pt x="10" y="382"/>
                </a:lnTo>
                <a:lnTo>
                  <a:pt x="8" y="379"/>
                </a:lnTo>
                <a:lnTo>
                  <a:pt x="6" y="376"/>
                </a:lnTo>
                <a:lnTo>
                  <a:pt x="5" y="373"/>
                </a:lnTo>
                <a:lnTo>
                  <a:pt x="3" y="370"/>
                </a:lnTo>
                <a:lnTo>
                  <a:pt x="2" y="367"/>
                </a:lnTo>
                <a:lnTo>
                  <a:pt x="1" y="364"/>
                </a:lnTo>
                <a:lnTo>
                  <a:pt x="1" y="361"/>
                </a:lnTo>
                <a:lnTo>
                  <a:pt x="0" y="358"/>
                </a:lnTo>
                <a:lnTo>
                  <a:pt x="0" y="356"/>
                </a:lnTo>
                <a:lnTo>
                  <a:pt x="0" y="353"/>
                </a:lnTo>
                <a:lnTo>
                  <a:pt x="1" y="350"/>
                </a:lnTo>
                <a:lnTo>
                  <a:pt x="1" y="347"/>
                </a:lnTo>
                <a:lnTo>
                  <a:pt x="2" y="345"/>
                </a:lnTo>
                <a:lnTo>
                  <a:pt x="4" y="342"/>
                </a:lnTo>
                <a:lnTo>
                  <a:pt x="5" y="339"/>
                </a:lnTo>
                <a:lnTo>
                  <a:pt x="7" y="337"/>
                </a:lnTo>
                <a:lnTo>
                  <a:pt x="8" y="335"/>
                </a:lnTo>
                <a:lnTo>
                  <a:pt x="9" y="335"/>
                </a:lnTo>
                <a:lnTo>
                  <a:pt x="12" y="331"/>
                </a:lnTo>
                <a:lnTo>
                  <a:pt x="16" y="327"/>
                </a:lnTo>
                <a:lnTo>
                  <a:pt x="20" y="324"/>
                </a:lnTo>
                <a:lnTo>
                  <a:pt x="25" y="321"/>
                </a:lnTo>
                <a:lnTo>
                  <a:pt x="30" y="317"/>
                </a:lnTo>
                <a:lnTo>
                  <a:pt x="35" y="315"/>
                </a:lnTo>
                <a:lnTo>
                  <a:pt x="40" y="312"/>
                </a:lnTo>
                <a:lnTo>
                  <a:pt x="46" y="309"/>
                </a:lnTo>
                <a:lnTo>
                  <a:pt x="51" y="306"/>
                </a:lnTo>
                <a:lnTo>
                  <a:pt x="57" y="304"/>
                </a:lnTo>
                <a:lnTo>
                  <a:pt x="64" y="302"/>
                </a:lnTo>
                <a:lnTo>
                  <a:pt x="70" y="299"/>
                </a:lnTo>
                <a:lnTo>
                  <a:pt x="77" y="297"/>
                </a:lnTo>
                <a:lnTo>
                  <a:pt x="84" y="295"/>
                </a:lnTo>
                <a:lnTo>
                  <a:pt x="91" y="293"/>
                </a:lnTo>
                <a:lnTo>
                  <a:pt x="98" y="291"/>
                </a:lnTo>
                <a:lnTo>
                  <a:pt x="105" y="289"/>
                </a:lnTo>
                <a:lnTo>
                  <a:pt x="112" y="287"/>
                </a:lnTo>
                <a:lnTo>
                  <a:pt x="120" y="285"/>
                </a:lnTo>
                <a:lnTo>
                  <a:pt x="128" y="283"/>
                </a:lnTo>
                <a:lnTo>
                  <a:pt x="135" y="281"/>
                </a:lnTo>
                <a:lnTo>
                  <a:pt x="143" y="279"/>
                </a:lnTo>
                <a:lnTo>
                  <a:pt x="151" y="277"/>
                </a:lnTo>
                <a:lnTo>
                  <a:pt x="159" y="275"/>
                </a:lnTo>
                <a:lnTo>
                  <a:pt x="167" y="273"/>
                </a:lnTo>
                <a:lnTo>
                  <a:pt x="175" y="271"/>
                </a:lnTo>
                <a:lnTo>
                  <a:pt x="183" y="269"/>
                </a:lnTo>
                <a:lnTo>
                  <a:pt x="191" y="266"/>
                </a:lnTo>
                <a:lnTo>
                  <a:pt x="199" y="264"/>
                </a:lnTo>
                <a:lnTo>
                  <a:pt x="207" y="262"/>
                </a:lnTo>
                <a:lnTo>
                  <a:pt x="215" y="259"/>
                </a:lnTo>
                <a:lnTo>
                  <a:pt x="223" y="256"/>
                </a:lnTo>
                <a:lnTo>
                  <a:pt x="223" y="256"/>
                </a:lnTo>
                <a:lnTo>
                  <a:pt x="232" y="254"/>
                </a:lnTo>
                <a:lnTo>
                  <a:pt x="240" y="251"/>
                </a:lnTo>
                <a:lnTo>
                  <a:pt x="249" y="249"/>
                </a:lnTo>
                <a:lnTo>
                  <a:pt x="258" y="246"/>
                </a:lnTo>
                <a:lnTo>
                  <a:pt x="267" y="244"/>
                </a:lnTo>
                <a:lnTo>
                  <a:pt x="276" y="243"/>
                </a:lnTo>
                <a:lnTo>
                  <a:pt x="285" y="241"/>
                </a:lnTo>
                <a:lnTo>
                  <a:pt x="294" y="239"/>
                </a:lnTo>
                <a:lnTo>
                  <a:pt x="303" y="238"/>
                </a:lnTo>
                <a:lnTo>
                  <a:pt x="312" y="237"/>
                </a:lnTo>
                <a:lnTo>
                  <a:pt x="320" y="236"/>
                </a:lnTo>
                <a:lnTo>
                  <a:pt x="329" y="235"/>
                </a:lnTo>
                <a:lnTo>
                  <a:pt x="338" y="235"/>
                </a:lnTo>
                <a:lnTo>
                  <a:pt x="346" y="234"/>
                </a:lnTo>
                <a:lnTo>
                  <a:pt x="354" y="234"/>
                </a:lnTo>
                <a:lnTo>
                  <a:pt x="362" y="234"/>
                </a:lnTo>
                <a:lnTo>
                  <a:pt x="370" y="234"/>
                </a:lnTo>
                <a:lnTo>
                  <a:pt x="377" y="234"/>
                </a:lnTo>
                <a:lnTo>
                  <a:pt x="384" y="235"/>
                </a:lnTo>
                <a:lnTo>
                  <a:pt x="391" y="235"/>
                </a:lnTo>
                <a:lnTo>
                  <a:pt x="398" y="236"/>
                </a:lnTo>
                <a:lnTo>
                  <a:pt x="404" y="237"/>
                </a:lnTo>
                <a:lnTo>
                  <a:pt x="409" y="238"/>
                </a:lnTo>
                <a:lnTo>
                  <a:pt x="415" y="240"/>
                </a:lnTo>
                <a:lnTo>
                  <a:pt x="420" y="241"/>
                </a:lnTo>
                <a:lnTo>
                  <a:pt x="424" y="243"/>
                </a:lnTo>
                <a:lnTo>
                  <a:pt x="428" y="245"/>
                </a:lnTo>
                <a:lnTo>
                  <a:pt x="431" y="247"/>
                </a:lnTo>
                <a:lnTo>
                  <a:pt x="434" y="249"/>
                </a:lnTo>
                <a:lnTo>
                  <a:pt x="436" y="252"/>
                </a:lnTo>
                <a:lnTo>
                  <a:pt x="436" y="252"/>
                </a:lnTo>
                <a:lnTo>
                  <a:pt x="437" y="253"/>
                </a:lnTo>
                <a:lnTo>
                  <a:pt x="438" y="254"/>
                </a:lnTo>
                <a:lnTo>
                  <a:pt x="440" y="254"/>
                </a:lnTo>
                <a:lnTo>
                  <a:pt x="441" y="254"/>
                </a:lnTo>
                <a:lnTo>
                  <a:pt x="442" y="254"/>
                </a:lnTo>
                <a:lnTo>
                  <a:pt x="443" y="253"/>
                </a:lnTo>
                <a:lnTo>
                  <a:pt x="445" y="252"/>
                </a:lnTo>
                <a:lnTo>
                  <a:pt x="446" y="251"/>
                </a:lnTo>
                <a:lnTo>
                  <a:pt x="448" y="250"/>
                </a:lnTo>
                <a:lnTo>
                  <a:pt x="449" y="248"/>
                </a:lnTo>
                <a:lnTo>
                  <a:pt x="451" y="246"/>
                </a:lnTo>
                <a:lnTo>
                  <a:pt x="453" y="244"/>
                </a:lnTo>
                <a:lnTo>
                  <a:pt x="455" y="242"/>
                </a:lnTo>
                <a:lnTo>
                  <a:pt x="457" y="239"/>
                </a:lnTo>
                <a:lnTo>
                  <a:pt x="459" y="236"/>
                </a:lnTo>
                <a:lnTo>
                  <a:pt x="461" y="233"/>
                </a:lnTo>
                <a:lnTo>
                  <a:pt x="463" y="230"/>
                </a:lnTo>
                <a:lnTo>
                  <a:pt x="466" y="227"/>
                </a:lnTo>
                <a:lnTo>
                  <a:pt x="468" y="224"/>
                </a:lnTo>
                <a:lnTo>
                  <a:pt x="471" y="221"/>
                </a:lnTo>
                <a:lnTo>
                  <a:pt x="474" y="217"/>
                </a:lnTo>
                <a:lnTo>
                  <a:pt x="477" y="214"/>
                </a:lnTo>
                <a:lnTo>
                  <a:pt x="480" y="210"/>
                </a:lnTo>
                <a:lnTo>
                  <a:pt x="483" y="206"/>
                </a:lnTo>
                <a:lnTo>
                  <a:pt x="486" y="203"/>
                </a:lnTo>
                <a:lnTo>
                  <a:pt x="490" y="199"/>
                </a:lnTo>
                <a:lnTo>
                  <a:pt x="493" y="196"/>
                </a:lnTo>
                <a:lnTo>
                  <a:pt x="497" y="192"/>
                </a:lnTo>
                <a:lnTo>
                  <a:pt x="501" y="189"/>
                </a:lnTo>
                <a:lnTo>
                  <a:pt x="505" y="185"/>
                </a:lnTo>
                <a:lnTo>
                  <a:pt x="509" y="182"/>
                </a:lnTo>
                <a:lnTo>
                  <a:pt x="514" y="179"/>
                </a:lnTo>
                <a:lnTo>
                  <a:pt x="519" y="176"/>
                </a:lnTo>
                <a:lnTo>
                  <a:pt x="523" y="173"/>
                </a:lnTo>
                <a:lnTo>
                  <a:pt x="528" y="170"/>
                </a:lnTo>
                <a:lnTo>
                  <a:pt x="534" y="167"/>
                </a:lnTo>
                <a:lnTo>
                  <a:pt x="539" y="164"/>
                </a:lnTo>
                <a:lnTo>
                  <a:pt x="545" y="162"/>
                </a:lnTo>
                <a:lnTo>
                  <a:pt x="550" y="160"/>
                </a:lnTo>
                <a:lnTo>
                  <a:pt x="556" y="158"/>
                </a:lnTo>
                <a:lnTo>
                  <a:pt x="563" y="156"/>
                </a:lnTo>
                <a:lnTo>
                  <a:pt x="569" y="155"/>
                </a:lnTo>
                <a:lnTo>
                  <a:pt x="576" y="154"/>
                </a:lnTo>
                <a:lnTo>
                  <a:pt x="583" y="153"/>
                </a:lnTo>
                <a:lnTo>
                  <a:pt x="590" y="153"/>
                </a:lnTo>
                <a:lnTo>
                  <a:pt x="597" y="152"/>
                </a:lnTo>
                <a:lnTo>
                  <a:pt x="605" y="152"/>
                </a:lnTo>
                <a:lnTo>
                  <a:pt x="613" y="153"/>
                </a:lnTo>
                <a:lnTo>
                  <a:pt x="621" y="154"/>
                </a:lnTo>
                <a:lnTo>
                  <a:pt x="629" y="155"/>
                </a:lnTo>
                <a:lnTo>
                  <a:pt x="638" y="157"/>
                </a:lnTo>
                <a:lnTo>
                  <a:pt x="647" y="159"/>
                </a:lnTo>
                <a:lnTo>
                  <a:pt x="656" y="161"/>
                </a:lnTo>
                <a:lnTo>
                  <a:pt x="665" y="164"/>
                </a:lnTo>
                <a:lnTo>
                  <a:pt x="675" y="168"/>
                </a:lnTo>
                <a:lnTo>
                  <a:pt x="675" y="168"/>
                </a:lnTo>
                <a:lnTo>
                  <a:pt x="675" y="168"/>
                </a:lnTo>
                <a:close/>
              </a:path>
            </a:pathLst>
          </a:custGeom>
          <a:gradFill rotWithShape="0">
            <a:gsLst>
              <a:gs pos="0">
                <a:srgbClr val="CFC8E4"/>
              </a:gs>
              <a:gs pos="100000">
                <a:srgbClr val="749DCC"/>
              </a:gs>
            </a:gsLst>
            <a:lin ang="5400000" scaled="1"/>
          </a:gradFill>
          <a:ln w="9525">
            <a:noFill/>
            <a:round/>
            <a:headEnd/>
            <a:tailEnd/>
          </a:ln>
        </p:spPr>
        <p:txBody>
          <a:bodyPr/>
          <a:lstStyle/>
          <a:p>
            <a:endParaRPr lang="en-CA" dirty="0"/>
          </a:p>
        </p:txBody>
      </p:sp>
      <p:sp>
        <p:nvSpPr>
          <p:cNvPr id="1029" name="Freeform 5"/>
          <p:cNvSpPr>
            <a:spLocks noChangeArrowheads="1"/>
          </p:cNvSpPr>
          <p:nvPr/>
        </p:nvSpPr>
        <p:spPr bwMode="auto">
          <a:xfrm>
            <a:off x="1289050" y="885825"/>
            <a:ext cx="2532063" cy="679450"/>
          </a:xfrm>
          <a:custGeom>
            <a:avLst/>
            <a:gdLst/>
            <a:ahLst/>
            <a:cxnLst>
              <a:cxn ang="0">
                <a:pos x="577" y="72"/>
              </a:cxn>
              <a:cxn ang="0">
                <a:pos x="630" y="28"/>
              </a:cxn>
              <a:cxn ang="0">
                <a:pos x="684" y="5"/>
              </a:cxn>
              <a:cxn ang="0">
                <a:pos x="752" y="1"/>
              </a:cxn>
              <a:cxn ang="0">
                <a:pos x="821" y="20"/>
              </a:cxn>
              <a:cxn ang="0">
                <a:pos x="865" y="67"/>
              </a:cxn>
              <a:cxn ang="0">
                <a:pos x="900" y="54"/>
              </a:cxn>
              <a:cxn ang="0">
                <a:pos x="965" y="49"/>
              </a:cxn>
              <a:cxn ang="0">
                <a:pos x="1035" y="61"/>
              </a:cxn>
              <a:cxn ang="0">
                <a:pos x="1086" y="96"/>
              </a:cxn>
              <a:cxn ang="0">
                <a:pos x="1131" y="104"/>
              </a:cxn>
              <a:cxn ang="0">
                <a:pos x="1204" y="82"/>
              </a:cxn>
              <a:cxn ang="0">
                <a:pos x="1263" y="89"/>
              </a:cxn>
              <a:cxn ang="0">
                <a:pos x="1321" y="109"/>
              </a:cxn>
              <a:cxn ang="0">
                <a:pos x="1356" y="130"/>
              </a:cxn>
              <a:cxn ang="0">
                <a:pos x="1369" y="160"/>
              </a:cxn>
              <a:cxn ang="0">
                <a:pos x="1384" y="186"/>
              </a:cxn>
              <a:cxn ang="0">
                <a:pos x="1429" y="196"/>
              </a:cxn>
              <a:cxn ang="0">
                <a:pos x="1509" y="190"/>
              </a:cxn>
              <a:cxn ang="0">
                <a:pos x="1572" y="205"/>
              </a:cxn>
              <a:cxn ang="0">
                <a:pos x="1595" y="238"/>
              </a:cxn>
              <a:cxn ang="0">
                <a:pos x="1579" y="276"/>
              </a:cxn>
              <a:cxn ang="0">
                <a:pos x="1518" y="305"/>
              </a:cxn>
              <a:cxn ang="0">
                <a:pos x="1457" y="333"/>
              </a:cxn>
              <a:cxn ang="0">
                <a:pos x="1416" y="358"/>
              </a:cxn>
              <a:cxn ang="0">
                <a:pos x="1388" y="378"/>
              </a:cxn>
              <a:cxn ang="0">
                <a:pos x="1368" y="392"/>
              </a:cxn>
              <a:cxn ang="0">
                <a:pos x="1348" y="399"/>
              </a:cxn>
              <a:cxn ang="0">
                <a:pos x="1321" y="397"/>
              </a:cxn>
              <a:cxn ang="0">
                <a:pos x="1282" y="385"/>
              </a:cxn>
              <a:cxn ang="0">
                <a:pos x="1223" y="363"/>
              </a:cxn>
              <a:cxn ang="0">
                <a:pos x="1143" y="393"/>
              </a:cxn>
              <a:cxn ang="0">
                <a:pos x="1076" y="403"/>
              </a:cxn>
              <a:cxn ang="0">
                <a:pos x="1022" y="388"/>
              </a:cxn>
              <a:cxn ang="0">
                <a:pos x="973" y="349"/>
              </a:cxn>
              <a:cxn ang="0">
                <a:pos x="919" y="377"/>
              </a:cxn>
              <a:cxn ang="0">
                <a:pos x="852" y="411"/>
              </a:cxn>
              <a:cxn ang="0">
                <a:pos x="785" y="426"/>
              </a:cxn>
              <a:cxn ang="0">
                <a:pos x="720" y="428"/>
              </a:cxn>
              <a:cxn ang="0">
                <a:pos x="665" y="423"/>
              </a:cxn>
              <a:cxn ang="0">
                <a:pos x="592" y="401"/>
              </a:cxn>
              <a:cxn ang="0">
                <a:pos x="519" y="372"/>
              </a:cxn>
              <a:cxn ang="0">
                <a:pos x="454" y="352"/>
              </a:cxn>
              <a:cxn ang="0">
                <a:pos x="408" y="351"/>
              </a:cxn>
              <a:cxn ang="0">
                <a:pos x="363" y="359"/>
              </a:cxn>
              <a:cxn ang="0">
                <a:pos x="299" y="374"/>
              </a:cxn>
              <a:cxn ang="0">
                <a:pos x="195" y="394"/>
              </a:cxn>
              <a:cxn ang="0">
                <a:pos x="136" y="398"/>
              </a:cxn>
              <a:cxn ang="0">
                <a:pos x="104" y="392"/>
              </a:cxn>
              <a:cxn ang="0">
                <a:pos x="70" y="383"/>
              </a:cxn>
              <a:cxn ang="0">
                <a:pos x="38" y="371"/>
              </a:cxn>
              <a:cxn ang="0">
                <a:pos x="13" y="358"/>
              </a:cxn>
              <a:cxn ang="0">
                <a:pos x="1" y="342"/>
              </a:cxn>
              <a:cxn ang="0">
                <a:pos x="5" y="325"/>
              </a:cxn>
              <a:cxn ang="0">
                <a:pos x="30" y="306"/>
              </a:cxn>
              <a:cxn ang="0">
                <a:pos x="81" y="286"/>
              </a:cxn>
              <a:cxn ang="0">
                <a:pos x="163" y="265"/>
              </a:cxn>
              <a:cxn ang="0">
                <a:pos x="225" y="237"/>
              </a:cxn>
              <a:cxn ang="0">
                <a:pos x="260" y="194"/>
              </a:cxn>
              <a:cxn ang="0">
                <a:pos x="310" y="156"/>
              </a:cxn>
              <a:cxn ang="0">
                <a:pos x="372" y="129"/>
              </a:cxn>
              <a:cxn ang="0">
                <a:pos x="442" y="117"/>
              </a:cxn>
              <a:cxn ang="0">
                <a:pos x="516" y="126"/>
              </a:cxn>
            </a:cxnLst>
            <a:rect l="0" t="0" r="r" b="b"/>
            <a:pathLst>
              <a:path w="1595" h="428">
                <a:moveTo>
                  <a:pt x="546" y="137"/>
                </a:moveTo>
                <a:lnTo>
                  <a:pt x="549" y="128"/>
                </a:lnTo>
                <a:lnTo>
                  <a:pt x="551" y="120"/>
                </a:lnTo>
                <a:lnTo>
                  <a:pt x="554" y="112"/>
                </a:lnTo>
                <a:lnTo>
                  <a:pt x="557" y="104"/>
                </a:lnTo>
                <a:lnTo>
                  <a:pt x="560" y="97"/>
                </a:lnTo>
                <a:lnTo>
                  <a:pt x="564" y="90"/>
                </a:lnTo>
                <a:lnTo>
                  <a:pt x="568" y="84"/>
                </a:lnTo>
                <a:lnTo>
                  <a:pt x="572" y="78"/>
                </a:lnTo>
                <a:lnTo>
                  <a:pt x="577" y="72"/>
                </a:lnTo>
                <a:lnTo>
                  <a:pt x="581" y="66"/>
                </a:lnTo>
                <a:lnTo>
                  <a:pt x="586" y="61"/>
                </a:lnTo>
                <a:lnTo>
                  <a:pt x="591" y="56"/>
                </a:lnTo>
                <a:lnTo>
                  <a:pt x="596" y="51"/>
                </a:lnTo>
                <a:lnTo>
                  <a:pt x="602" y="47"/>
                </a:lnTo>
                <a:lnTo>
                  <a:pt x="607" y="43"/>
                </a:lnTo>
                <a:lnTo>
                  <a:pt x="613" y="39"/>
                </a:lnTo>
                <a:lnTo>
                  <a:pt x="619" y="35"/>
                </a:lnTo>
                <a:lnTo>
                  <a:pt x="624" y="31"/>
                </a:lnTo>
                <a:lnTo>
                  <a:pt x="630" y="28"/>
                </a:lnTo>
                <a:lnTo>
                  <a:pt x="637" y="25"/>
                </a:lnTo>
                <a:lnTo>
                  <a:pt x="643" y="21"/>
                </a:lnTo>
                <a:lnTo>
                  <a:pt x="649" y="19"/>
                </a:lnTo>
                <a:lnTo>
                  <a:pt x="655" y="16"/>
                </a:lnTo>
                <a:lnTo>
                  <a:pt x="661" y="13"/>
                </a:lnTo>
                <a:lnTo>
                  <a:pt x="668" y="10"/>
                </a:lnTo>
                <a:lnTo>
                  <a:pt x="668" y="10"/>
                </a:lnTo>
                <a:lnTo>
                  <a:pt x="673" y="8"/>
                </a:lnTo>
                <a:lnTo>
                  <a:pt x="678" y="7"/>
                </a:lnTo>
                <a:lnTo>
                  <a:pt x="684" y="5"/>
                </a:lnTo>
                <a:lnTo>
                  <a:pt x="690" y="4"/>
                </a:lnTo>
                <a:lnTo>
                  <a:pt x="696" y="3"/>
                </a:lnTo>
                <a:lnTo>
                  <a:pt x="702" y="2"/>
                </a:lnTo>
                <a:lnTo>
                  <a:pt x="709" y="1"/>
                </a:lnTo>
                <a:lnTo>
                  <a:pt x="716" y="0"/>
                </a:lnTo>
                <a:lnTo>
                  <a:pt x="723" y="0"/>
                </a:lnTo>
                <a:lnTo>
                  <a:pt x="730" y="0"/>
                </a:lnTo>
                <a:lnTo>
                  <a:pt x="737" y="0"/>
                </a:lnTo>
                <a:lnTo>
                  <a:pt x="744" y="0"/>
                </a:lnTo>
                <a:lnTo>
                  <a:pt x="752" y="1"/>
                </a:lnTo>
                <a:lnTo>
                  <a:pt x="759" y="1"/>
                </a:lnTo>
                <a:lnTo>
                  <a:pt x="766" y="2"/>
                </a:lnTo>
                <a:lnTo>
                  <a:pt x="774" y="4"/>
                </a:lnTo>
                <a:lnTo>
                  <a:pt x="781" y="5"/>
                </a:lnTo>
                <a:lnTo>
                  <a:pt x="788" y="7"/>
                </a:lnTo>
                <a:lnTo>
                  <a:pt x="795" y="9"/>
                </a:lnTo>
                <a:lnTo>
                  <a:pt x="802" y="11"/>
                </a:lnTo>
                <a:lnTo>
                  <a:pt x="808" y="14"/>
                </a:lnTo>
                <a:lnTo>
                  <a:pt x="815" y="17"/>
                </a:lnTo>
                <a:lnTo>
                  <a:pt x="821" y="20"/>
                </a:lnTo>
                <a:lnTo>
                  <a:pt x="827" y="23"/>
                </a:lnTo>
                <a:lnTo>
                  <a:pt x="833" y="27"/>
                </a:lnTo>
                <a:lnTo>
                  <a:pt x="838" y="31"/>
                </a:lnTo>
                <a:lnTo>
                  <a:pt x="843" y="35"/>
                </a:lnTo>
                <a:lnTo>
                  <a:pt x="848" y="40"/>
                </a:lnTo>
                <a:lnTo>
                  <a:pt x="852" y="44"/>
                </a:lnTo>
                <a:lnTo>
                  <a:pt x="856" y="50"/>
                </a:lnTo>
                <a:lnTo>
                  <a:pt x="859" y="55"/>
                </a:lnTo>
                <a:lnTo>
                  <a:pt x="862" y="61"/>
                </a:lnTo>
                <a:lnTo>
                  <a:pt x="865" y="67"/>
                </a:lnTo>
                <a:lnTo>
                  <a:pt x="865" y="67"/>
                </a:lnTo>
                <a:lnTo>
                  <a:pt x="867" y="65"/>
                </a:lnTo>
                <a:lnTo>
                  <a:pt x="870" y="64"/>
                </a:lnTo>
                <a:lnTo>
                  <a:pt x="873" y="62"/>
                </a:lnTo>
                <a:lnTo>
                  <a:pt x="876" y="61"/>
                </a:lnTo>
                <a:lnTo>
                  <a:pt x="880" y="59"/>
                </a:lnTo>
                <a:lnTo>
                  <a:pt x="885" y="58"/>
                </a:lnTo>
                <a:lnTo>
                  <a:pt x="889" y="56"/>
                </a:lnTo>
                <a:lnTo>
                  <a:pt x="894" y="55"/>
                </a:lnTo>
                <a:lnTo>
                  <a:pt x="900" y="54"/>
                </a:lnTo>
                <a:lnTo>
                  <a:pt x="905" y="53"/>
                </a:lnTo>
                <a:lnTo>
                  <a:pt x="911" y="52"/>
                </a:lnTo>
                <a:lnTo>
                  <a:pt x="917" y="51"/>
                </a:lnTo>
                <a:lnTo>
                  <a:pt x="924" y="51"/>
                </a:lnTo>
                <a:lnTo>
                  <a:pt x="930" y="50"/>
                </a:lnTo>
                <a:lnTo>
                  <a:pt x="937" y="50"/>
                </a:lnTo>
                <a:lnTo>
                  <a:pt x="944" y="49"/>
                </a:lnTo>
                <a:lnTo>
                  <a:pt x="951" y="49"/>
                </a:lnTo>
                <a:lnTo>
                  <a:pt x="958" y="49"/>
                </a:lnTo>
                <a:lnTo>
                  <a:pt x="965" y="49"/>
                </a:lnTo>
                <a:lnTo>
                  <a:pt x="972" y="50"/>
                </a:lnTo>
                <a:lnTo>
                  <a:pt x="980" y="50"/>
                </a:lnTo>
                <a:lnTo>
                  <a:pt x="987" y="51"/>
                </a:lnTo>
                <a:lnTo>
                  <a:pt x="994" y="52"/>
                </a:lnTo>
                <a:lnTo>
                  <a:pt x="1001" y="53"/>
                </a:lnTo>
                <a:lnTo>
                  <a:pt x="1008" y="54"/>
                </a:lnTo>
                <a:lnTo>
                  <a:pt x="1015" y="55"/>
                </a:lnTo>
                <a:lnTo>
                  <a:pt x="1022" y="57"/>
                </a:lnTo>
                <a:lnTo>
                  <a:pt x="1029" y="59"/>
                </a:lnTo>
                <a:lnTo>
                  <a:pt x="1035" y="61"/>
                </a:lnTo>
                <a:lnTo>
                  <a:pt x="1041" y="63"/>
                </a:lnTo>
                <a:lnTo>
                  <a:pt x="1048" y="66"/>
                </a:lnTo>
                <a:lnTo>
                  <a:pt x="1053" y="69"/>
                </a:lnTo>
                <a:lnTo>
                  <a:pt x="1059" y="72"/>
                </a:lnTo>
                <a:lnTo>
                  <a:pt x="1064" y="75"/>
                </a:lnTo>
                <a:lnTo>
                  <a:pt x="1069" y="79"/>
                </a:lnTo>
                <a:lnTo>
                  <a:pt x="1074" y="83"/>
                </a:lnTo>
                <a:lnTo>
                  <a:pt x="1078" y="87"/>
                </a:lnTo>
                <a:lnTo>
                  <a:pt x="1082" y="91"/>
                </a:lnTo>
                <a:lnTo>
                  <a:pt x="1086" y="96"/>
                </a:lnTo>
                <a:lnTo>
                  <a:pt x="1089" y="101"/>
                </a:lnTo>
                <a:lnTo>
                  <a:pt x="1091" y="106"/>
                </a:lnTo>
                <a:lnTo>
                  <a:pt x="1093" y="112"/>
                </a:lnTo>
                <a:lnTo>
                  <a:pt x="1095" y="118"/>
                </a:lnTo>
                <a:lnTo>
                  <a:pt x="1096" y="124"/>
                </a:lnTo>
                <a:lnTo>
                  <a:pt x="1096" y="124"/>
                </a:lnTo>
                <a:lnTo>
                  <a:pt x="1105" y="118"/>
                </a:lnTo>
                <a:lnTo>
                  <a:pt x="1114" y="113"/>
                </a:lnTo>
                <a:lnTo>
                  <a:pt x="1123" y="108"/>
                </a:lnTo>
                <a:lnTo>
                  <a:pt x="1131" y="104"/>
                </a:lnTo>
                <a:lnTo>
                  <a:pt x="1140" y="100"/>
                </a:lnTo>
                <a:lnTo>
                  <a:pt x="1148" y="97"/>
                </a:lnTo>
                <a:lnTo>
                  <a:pt x="1155" y="94"/>
                </a:lnTo>
                <a:lnTo>
                  <a:pt x="1163" y="91"/>
                </a:lnTo>
                <a:lnTo>
                  <a:pt x="1170" y="89"/>
                </a:lnTo>
                <a:lnTo>
                  <a:pt x="1177" y="87"/>
                </a:lnTo>
                <a:lnTo>
                  <a:pt x="1184" y="85"/>
                </a:lnTo>
                <a:lnTo>
                  <a:pt x="1191" y="84"/>
                </a:lnTo>
                <a:lnTo>
                  <a:pt x="1197" y="83"/>
                </a:lnTo>
                <a:lnTo>
                  <a:pt x="1204" y="82"/>
                </a:lnTo>
                <a:lnTo>
                  <a:pt x="1210" y="82"/>
                </a:lnTo>
                <a:lnTo>
                  <a:pt x="1216" y="82"/>
                </a:lnTo>
                <a:lnTo>
                  <a:pt x="1223" y="82"/>
                </a:lnTo>
                <a:lnTo>
                  <a:pt x="1229" y="82"/>
                </a:lnTo>
                <a:lnTo>
                  <a:pt x="1234" y="83"/>
                </a:lnTo>
                <a:lnTo>
                  <a:pt x="1240" y="84"/>
                </a:lnTo>
                <a:lnTo>
                  <a:pt x="1246" y="85"/>
                </a:lnTo>
                <a:lnTo>
                  <a:pt x="1252" y="86"/>
                </a:lnTo>
                <a:lnTo>
                  <a:pt x="1257" y="87"/>
                </a:lnTo>
                <a:lnTo>
                  <a:pt x="1263" y="89"/>
                </a:lnTo>
                <a:lnTo>
                  <a:pt x="1269" y="90"/>
                </a:lnTo>
                <a:lnTo>
                  <a:pt x="1274" y="92"/>
                </a:lnTo>
                <a:lnTo>
                  <a:pt x="1280" y="94"/>
                </a:lnTo>
                <a:lnTo>
                  <a:pt x="1286" y="96"/>
                </a:lnTo>
                <a:lnTo>
                  <a:pt x="1292" y="98"/>
                </a:lnTo>
                <a:lnTo>
                  <a:pt x="1297" y="100"/>
                </a:lnTo>
                <a:lnTo>
                  <a:pt x="1303" y="102"/>
                </a:lnTo>
                <a:lnTo>
                  <a:pt x="1309" y="104"/>
                </a:lnTo>
                <a:lnTo>
                  <a:pt x="1315" y="107"/>
                </a:lnTo>
                <a:lnTo>
                  <a:pt x="1321" y="109"/>
                </a:lnTo>
                <a:lnTo>
                  <a:pt x="1327" y="111"/>
                </a:lnTo>
                <a:lnTo>
                  <a:pt x="1327" y="111"/>
                </a:lnTo>
                <a:lnTo>
                  <a:pt x="1332" y="113"/>
                </a:lnTo>
                <a:lnTo>
                  <a:pt x="1337" y="115"/>
                </a:lnTo>
                <a:lnTo>
                  <a:pt x="1341" y="117"/>
                </a:lnTo>
                <a:lnTo>
                  <a:pt x="1345" y="119"/>
                </a:lnTo>
                <a:lnTo>
                  <a:pt x="1348" y="122"/>
                </a:lnTo>
                <a:lnTo>
                  <a:pt x="1351" y="124"/>
                </a:lnTo>
                <a:lnTo>
                  <a:pt x="1353" y="127"/>
                </a:lnTo>
                <a:lnTo>
                  <a:pt x="1356" y="130"/>
                </a:lnTo>
                <a:lnTo>
                  <a:pt x="1358" y="133"/>
                </a:lnTo>
                <a:lnTo>
                  <a:pt x="1360" y="136"/>
                </a:lnTo>
                <a:lnTo>
                  <a:pt x="1361" y="139"/>
                </a:lnTo>
                <a:lnTo>
                  <a:pt x="1363" y="142"/>
                </a:lnTo>
                <a:lnTo>
                  <a:pt x="1364" y="145"/>
                </a:lnTo>
                <a:lnTo>
                  <a:pt x="1365" y="148"/>
                </a:lnTo>
                <a:lnTo>
                  <a:pt x="1366" y="151"/>
                </a:lnTo>
                <a:lnTo>
                  <a:pt x="1367" y="154"/>
                </a:lnTo>
                <a:lnTo>
                  <a:pt x="1368" y="157"/>
                </a:lnTo>
                <a:lnTo>
                  <a:pt x="1369" y="160"/>
                </a:lnTo>
                <a:lnTo>
                  <a:pt x="1370" y="163"/>
                </a:lnTo>
                <a:lnTo>
                  <a:pt x="1371" y="166"/>
                </a:lnTo>
                <a:lnTo>
                  <a:pt x="1372" y="168"/>
                </a:lnTo>
                <a:lnTo>
                  <a:pt x="1373" y="171"/>
                </a:lnTo>
                <a:lnTo>
                  <a:pt x="1374" y="174"/>
                </a:lnTo>
                <a:lnTo>
                  <a:pt x="1376" y="177"/>
                </a:lnTo>
                <a:lnTo>
                  <a:pt x="1377" y="179"/>
                </a:lnTo>
                <a:lnTo>
                  <a:pt x="1379" y="181"/>
                </a:lnTo>
                <a:lnTo>
                  <a:pt x="1381" y="184"/>
                </a:lnTo>
                <a:lnTo>
                  <a:pt x="1384" y="186"/>
                </a:lnTo>
                <a:lnTo>
                  <a:pt x="1386" y="188"/>
                </a:lnTo>
                <a:lnTo>
                  <a:pt x="1390" y="189"/>
                </a:lnTo>
                <a:lnTo>
                  <a:pt x="1393" y="191"/>
                </a:lnTo>
                <a:lnTo>
                  <a:pt x="1397" y="192"/>
                </a:lnTo>
                <a:lnTo>
                  <a:pt x="1401" y="193"/>
                </a:lnTo>
                <a:lnTo>
                  <a:pt x="1405" y="194"/>
                </a:lnTo>
                <a:lnTo>
                  <a:pt x="1411" y="195"/>
                </a:lnTo>
                <a:lnTo>
                  <a:pt x="1416" y="196"/>
                </a:lnTo>
                <a:lnTo>
                  <a:pt x="1422" y="196"/>
                </a:lnTo>
                <a:lnTo>
                  <a:pt x="1429" y="196"/>
                </a:lnTo>
                <a:lnTo>
                  <a:pt x="1436" y="195"/>
                </a:lnTo>
                <a:lnTo>
                  <a:pt x="1444" y="195"/>
                </a:lnTo>
                <a:lnTo>
                  <a:pt x="1453" y="194"/>
                </a:lnTo>
                <a:lnTo>
                  <a:pt x="1462" y="193"/>
                </a:lnTo>
                <a:lnTo>
                  <a:pt x="1462" y="193"/>
                </a:lnTo>
                <a:lnTo>
                  <a:pt x="1472" y="191"/>
                </a:lnTo>
                <a:lnTo>
                  <a:pt x="1482" y="190"/>
                </a:lnTo>
                <a:lnTo>
                  <a:pt x="1491" y="190"/>
                </a:lnTo>
                <a:lnTo>
                  <a:pt x="1500" y="190"/>
                </a:lnTo>
                <a:lnTo>
                  <a:pt x="1509" y="190"/>
                </a:lnTo>
                <a:lnTo>
                  <a:pt x="1517" y="190"/>
                </a:lnTo>
                <a:lnTo>
                  <a:pt x="1525" y="191"/>
                </a:lnTo>
                <a:lnTo>
                  <a:pt x="1532" y="191"/>
                </a:lnTo>
                <a:lnTo>
                  <a:pt x="1539" y="193"/>
                </a:lnTo>
                <a:lnTo>
                  <a:pt x="1546" y="194"/>
                </a:lnTo>
                <a:lnTo>
                  <a:pt x="1552" y="196"/>
                </a:lnTo>
                <a:lnTo>
                  <a:pt x="1558" y="198"/>
                </a:lnTo>
                <a:lnTo>
                  <a:pt x="1563" y="200"/>
                </a:lnTo>
                <a:lnTo>
                  <a:pt x="1568" y="202"/>
                </a:lnTo>
                <a:lnTo>
                  <a:pt x="1572" y="205"/>
                </a:lnTo>
                <a:lnTo>
                  <a:pt x="1576" y="207"/>
                </a:lnTo>
                <a:lnTo>
                  <a:pt x="1580" y="210"/>
                </a:lnTo>
                <a:lnTo>
                  <a:pt x="1583" y="213"/>
                </a:lnTo>
                <a:lnTo>
                  <a:pt x="1586" y="216"/>
                </a:lnTo>
                <a:lnTo>
                  <a:pt x="1589" y="220"/>
                </a:lnTo>
                <a:lnTo>
                  <a:pt x="1591" y="223"/>
                </a:lnTo>
                <a:lnTo>
                  <a:pt x="1592" y="227"/>
                </a:lnTo>
                <a:lnTo>
                  <a:pt x="1594" y="230"/>
                </a:lnTo>
                <a:lnTo>
                  <a:pt x="1594" y="234"/>
                </a:lnTo>
                <a:lnTo>
                  <a:pt x="1595" y="238"/>
                </a:lnTo>
                <a:lnTo>
                  <a:pt x="1595" y="241"/>
                </a:lnTo>
                <a:lnTo>
                  <a:pt x="1595" y="245"/>
                </a:lnTo>
                <a:lnTo>
                  <a:pt x="1594" y="249"/>
                </a:lnTo>
                <a:lnTo>
                  <a:pt x="1593" y="253"/>
                </a:lnTo>
                <a:lnTo>
                  <a:pt x="1592" y="257"/>
                </a:lnTo>
                <a:lnTo>
                  <a:pt x="1590" y="261"/>
                </a:lnTo>
                <a:lnTo>
                  <a:pt x="1588" y="265"/>
                </a:lnTo>
                <a:lnTo>
                  <a:pt x="1585" y="268"/>
                </a:lnTo>
                <a:lnTo>
                  <a:pt x="1582" y="272"/>
                </a:lnTo>
                <a:lnTo>
                  <a:pt x="1579" y="276"/>
                </a:lnTo>
                <a:lnTo>
                  <a:pt x="1575" y="280"/>
                </a:lnTo>
                <a:lnTo>
                  <a:pt x="1571" y="283"/>
                </a:lnTo>
                <a:lnTo>
                  <a:pt x="1567" y="287"/>
                </a:lnTo>
                <a:lnTo>
                  <a:pt x="1567" y="287"/>
                </a:lnTo>
                <a:lnTo>
                  <a:pt x="1558" y="290"/>
                </a:lnTo>
                <a:lnTo>
                  <a:pt x="1549" y="293"/>
                </a:lnTo>
                <a:lnTo>
                  <a:pt x="1541" y="296"/>
                </a:lnTo>
                <a:lnTo>
                  <a:pt x="1533" y="299"/>
                </a:lnTo>
                <a:lnTo>
                  <a:pt x="1525" y="302"/>
                </a:lnTo>
                <a:lnTo>
                  <a:pt x="1518" y="305"/>
                </a:lnTo>
                <a:lnTo>
                  <a:pt x="1510" y="308"/>
                </a:lnTo>
                <a:lnTo>
                  <a:pt x="1504" y="311"/>
                </a:lnTo>
                <a:lnTo>
                  <a:pt x="1497" y="314"/>
                </a:lnTo>
                <a:lnTo>
                  <a:pt x="1490" y="317"/>
                </a:lnTo>
                <a:lnTo>
                  <a:pt x="1484" y="319"/>
                </a:lnTo>
                <a:lnTo>
                  <a:pt x="1478" y="322"/>
                </a:lnTo>
                <a:lnTo>
                  <a:pt x="1472" y="325"/>
                </a:lnTo>
                <a:lnTo>
                  <a:pt x="1467" y="328"/>
                </a:lnTo>
                <a:lnTo>
                  <a:pt x="1462" y="331"/>
                </a:lnTo>
                <a:lnTo>
                  <a:pt x="1457" y="333"/>
                </a:lnTo>
                <a:lnTo>
                  <a:pt x="1452" y="336"/>
                </a:lnTo>
                <a:lnTo>
                  <a:pt x="1447" y="339"/>
                </a:lnTo>
                <a:lnTo>
                  <a:pt x="1442" y="341"/>
                </a:lnTo>
                <a:lnTo>
                  <a:pt x="1438" y="344"/>
                </a:lnTo>
                <a:lnTo>
                  <a:pt x="1434" y="346"/>
                </a:lnTo>
                <a:lnTo>
                  <a:pt x="1430" y="349"/>
                </a:lnTo>
                <a:lnTo>
                  <a:pt x="1426" y="351"/>
                </a:lnTo>
                <a:lnTo>
                  <a:pt x="1422" y="353"/>
                </a:lnTo>
                <a:lnTo>
                  <a:pt x="1419" y="356"/>
                </a:lnTo>
                <a:lnTo>
                  <a:pt x="1416" y="358"/>
                </a:lnTo>
                <a:lnTo>
                  <a:pt x="1412" y="360"/>
                </a:lnTo>
                <a:lnTo>
                  <a:pt x="1409" y="363"/>
                </a:lnTo>
                <a:lnTo>
                  <a:pt x="1406" y="365"/>
                </a:lnTo>
                <a:lnTo>
                  <a:pt x="1403" y="367"/>
                </a:lnTo>
                <a:lnTo>
                  <a:pt x="1401" y="369"/>
                </a:lnTo>
                <a:lnTo>
                  <a:pt x="1398" y="371"/>
                </a:lnTo>
                <a:lnTo>
                  <a:pt x="1395" y="373"/>
                </a:lnTo>
                <a:lnTo>
                  <a:pt x="1393" y="375"/>
                </a:lnTo>
                <a:lnTo>
                  <a:pt x="1390" y="376"/>
                </a:lnTo>
                <a:lnTo>
                  <a:pt x="1388" y="378"/>
                </a:lnTo>
                <a:lnTo>
                  <a:pt x="1386" y="380"/>
                </a:lnTo>
                <a:lnTo>
                  <a:pt x="1384" y="381"/>
                </a:lnTo>
                <a:lnTo>
                  <a:pt x="1382" y="383"/>
                </a:lnTo>
                <a:lnTo>
                  <a:pt x="1379" y="384"/>
                </a:lnTo>
                <a:lnTo>
                  <a:pt x="1377" y="386"/>
                </a:lnTo>
                <a:lnTo>
                  <a:pt x="1375" y="387"/>
                </a:lnTo>
                <a:lnTo>
                  <a:pt x="1373" y="389"/>
                </a:lnTo>
                <a:lnTo>
                  <a:pt x="1371" y="390"/>
                </a:lnTo>
                <a:lnTo>
                  <a:pt x="1370" y="391"/>
                </a:lnTo>
                <a:lnTo>
                  <a:pt x="1368" y="392"/>
                </a:lnTo>
                <a:lnTo>
                  <a:pt x="1366" y="393"/>
                </a:lnTo>
                <a:lnTo>
                  <a:pt x="1364" y="394"/>
                </a:lnTo>
                <a:lnTo>
                  <a:pt x="1362" y="395"/>
                </a:lnTo>
                <a:lnTo>
                  <a:pt x="1360" y="396"/>
                </a:lnTo>
                <a:lnTo>
                  <a:pt x="1358" y="396"/>
                </a:lnTo>
                <a:lnTo>
                  <a:pt x="1356" y="397"/>
                </a:lnTo>
                <a:lnTo>
                  <a:pt x="1354" y="398"/>
                </a:lnTo>
                <a:lnTo>
                  <a:pt x="1352" y="398"/>
                </a:lnTo>
                <a:lnTo>
                  <a:pt x="1350" y="398"/>
                </a:lnTo>
                <a:lnTo>
                  <a:pt x="1348" y="399"/>
                </a:lnTo>
                <a:lnTo>
                  <a:pt x="1345" y="399"/>
                </a:lnTo>
                <a:lnTo>
                  <a:pt x="1343" y="399"/>
                </a:lnTo>
                <a:lnTo>
                  <a:pt x="1341" y="399"/>
                </a:lnTo>
                <a:lnTo>
                  <a:pt x="1338" y="399"/>
                </a:lnTo>
                <a:lnTo>
                  <a:pt x="1336" y="399"/>
                </a:lnTo>
                <a:lnTo>
                  <a:pt x="1333" y="399"/>
                </a:lnTo>
                <a:lnTo>
                  <a:pt x="1330" y="398"/>
                </a:lnTo>
                <a:lnTo>
                  <a:pt x="1327" y="398"/>
                </a:lnTo>
                <a:lnTo>
                  <a:pt x="1324" y="398"/>
                </a:lnTo>
                <a:lnTo>
                  <a:pt x="1321" y="397"/>
                </a:lnTo>
                <a:lnTo>
                  <a:pt x="1318" y="396"/>
                </a:lnTo>
                <a:lnTo>
                  <a:pt x="1315" y="395"/>
                </a:lnTo>
                <a:lnTo>
                  <a:pt x="1311" y="395"/>
                </a:lnTo>
                <a:lnTo>
                  <a:pt x="1307" y="394"/>
                </a:lnTo>
                <a:lnTo>
                  <a:pt x="1304" y="392"/>
                </a:lnTo>
                <a:lnTo>
                  <a:pt x="1300" y="391"/>
                </a:lnTo>
                <a:lnTo>
                  <a:pt x="1295" y="390"/>
                </a:lnTo>
                <a:lnTo>
                  <a:pt x="1291" y="388"/>
                </a:lnTo>
                <a:lnTo>
                  <a:pt x="1287" y="387"/>
                </a:lnTo>
                <a:lnTo>
                  <a:pt x="1282" y="385"/>
                </a:lnTo>
                <a:lnTo>
                  <a:pt x="1277" y="384"/>
                </a:lnTo>
                <a:lnTo>
                  <a:pt x="1272" y="382"/>
                </a:lnTo>
                <a:lnTo>
                  <a:pt x="1267" y="380"/>
                </a:lnTo>
                <a:lnTo>
                  <a:pt x="1261" y="378"/>
                </a:lnTo>
                <a:lnTo>
                  <a:pt x="1255" y="375"/>
                </a:lnTo>
                <a:lnTo>
                  <a:pt x="1249" y="373"/>
                </a:lnTo>
                <a:lnTo>
                  <a:pt x="1243" y="371"/>
                </a:lnTo>
                <a:lnTo>
                  <a:pt x="1237" y="368"/>
                </a:lnTo>
                <a:lnTo>
                  <a:pt x="1230" y="365"/>
                </a:lnTo>
                <a:lnTo>
                  <a:pt x="1223" y="363"/>
                </a:lnTo>
                <a:lnTo>
                  <a:pt x="1223" y="363"/>
                </a:lnTo>
                <a:lnTo>
                  <a:pt x="1213" y="367"/>
                </a:lnTo>
                <a:lnTo>
                  <a:pt x="1203" y="371"/>
                </a:lnTo>
                <a:lnTo>
                  <a:pt x="1194" y="375"/>
                </a:lnTo>
                <a:lnTo>
                  <a:pt x="1185" y="379"/>
                </a:lnTo>
                <a:lnTo>
                  <a:pt x="1176" y="382"/>
                </a:lnTo>
                <a:lnTo>
                  <a:pt x="1167" y="386"/>
                </a:lnTo>
                <a:lnTo>
                  <a:pt x="1159" y="388"/>
                </a:lnTo>
                <a:lnTo>
                  <a:pt x="1151" y="391"/>
                </a:lnTo>
                <a:lnTo>
                  <a:pt x="1143" y="393"/>
                </a:lnTo>
                <a:lnTo>
                  <a:pt x="1135" y="396"/>
                </a:lnTo>
                <a:lnTo>
                  <a:pt x="1128" y="397"/>
                </a:lnTo>
                <a:lnTo>
                  <a:pt x="1121" y="399"/>
                </a:lnTo>
                <a:lnTo>
                  <a:pt x="1114" y="400"/>
                </a:lnTo>
                <a:lnTo>
                  <a:pt x="1107" y="402"/>
                </a:lnTo>
                <a:lnTo>
                  <a:pt x="1100" y="402"/>
                </a:lnTo>
                <a:lnTo>
                  <a:pt x="1094" y="403"/>
                </a:lnTo>
                <a:lnTo>
                  <a:pt x="1088" y="403"/>
                </a:lnTo>
                <a:lnTo>
                  <a:pt x="1082" y="403"/>
                </a:lnTo>
                <a:lnTo>
                  <a:pt x="1076" y="403"/>
                </a:lnTo>
                <a:lnTo>
                  <a:pt x="1070" y="403"/>
                </a:lnTo>
                <a:lnTo>
                  <a:pt x="1064" y="402"/>
                </a:lnTo>
                <a:lnTo>
                  <a:pt x="1058" y="401"/>
                </a:lnTo>
                <a:lnTo>
                  <a:pt x="1053" y="400"/>
                </a:lnTo>
                <a:lnTo>
                  <a:pt x="1048" y="399"/>
                </a:lnTo>
                <a:lnTo>
                  <a:pt x="1042" y="397"/>
                </a:lnTo>
                <a:lnTo>
                  <a:pt x="1037" y="395"/>
                </a:lnTo>
                <a:lnTo>
                  <a:pt x="1032" y="393"/>
                </a:lnTo>
                <a:lnTo>
                  <a:pt x="1027" y="391"/>
                </a:lnTo>
                <a:lnTo>
                  <a:pt x="1022" y="388"/>
                </a:lnTo>
                <a:lnTo>
                  <a:pt x="1017" y="385"/>
                </a:lnTo>
                <a:lnTo>
                  <a:pt x="1012" y="382"/>
                </a:lnTo>
                <a:lnTo>
                  <a:pt x="1007" y="379"/>
                </a:lnTo>
                <a:lnTo>
                  <a:pt x="1002" y="375"/>
                </a:lnTo>
                <a:lnTo>
                  <a:pt x="997" y="371"/>
                </a:lnTo>
                <a:lnTo>
                  <a:pt x="993" y="367"/>
                </a:lnTo>
                <a:lnTo>
                  <a:pt x="988" y="363"/>
                </a:lnTo>
                <a:lnTo>
                  <a:pt x="983" y="359"/>
                </a:lnTo>
                <a:lnTo>
                  <a:pt x="978" y="354"/>
                </a:lnTo>
                <a:lnTo>
                  <a:pt x="973" y="349"/>
                </a:lnTo>
                <a:lnTo>
                  <a:pt x="968" y="344"/>
                </a:lnTo>
                <a:lnTo>
                  <a:pt x="963" y="338"/>
                </a:lnTo>
                <a:lnTo>
                  <a:pt x="963" y="338"/>
                </a:lnTo>
                <a:lnTo>
                  <a:pt x="957" y="345"/>
                </a:lnTo>
                <a:lnTo>
                  <a:pt x="951" y="351"/>
                </a:lnTo>
                <a:lnTo>
                  <a:pt x="945" y="356"/>
                </a:lnTo>
                <a:lnTo>
                  <a:pt x="938" y="362"/>
                </a:lnTo>
                <a:lnTo>
                  <a:pt x="932" y="367"/>
                </a:lnTo>
                <a:lnTo>
                  <a:pt x="925" y="372"/>
                </a:lnTo>
                <a:lnTo>
                  <a:pt x="919" y="377"/>
                </a:lnTo>
                <a:lnTo>
                  <a:pt x="912" y="381"/>
                </a:lnTo>
                <a:lnTo>
                  <a:pt x="906" y="386"/>
                </a:lnTo>
                <a:lnTo>
                  <a:pt x="899" y="390"/>
                </a:lnTo>
                <a:lnTo>
                  <a:pt x="893" y="393"/>
                </a:lnTo>
                <a:lnTo>
                  <a:pt x="886" y="397"/>
                </a:lnTo>
                <a:lnTo>
                  <a:pt x="879" y="400"/>
                </a:lnTo>
                <a:lnTo>
                  <a:pt x="873" y="403"/>
                </a:lnTo>
                <a:lnTo>
                  <a:pt x="866" y="406"/>
                </a:lnTo>
                <a:lnTo>
                  <a:pt x="859" y="409"/>
                </a:lnTo>
                <a:lnTo>
                  <a:pt x="852" y="411"/>
                </a:lnTo>
                <a:lnTo>
                  <a:pt x="845" y="413"/>
                </a:lnTo>
                <a:lnTo>
                  <a:pt x="839" y="415"/>
                </a:lnTo>
                <a:lnTo>
                  <a:pt x="832" y="417"/>
                </a:lnTo>
                <a:lnTo>
                  <a:pt x="825" y="419"/>
                </a:lnTo>
                <a:lnTo>
                  <a:pt x="818" y="420"/>
                </a:lnTo>
                <a:lnTo>
                  <a:pt x="812" y="422"/>
                </a:lnTo>
                <a:lnTo>
                  <a:pt x="805" y="423"/>
                </a:lnTo>
                <a:lnTo>
                  <a:pt x="798" y="424"/>
                </a:lnTo>
                <a:lnTo>
                  <a:pt x="791" y="425"/>
                </a:lnTo>
                <a:lnTo>
                  <a:pt x="785" y="426"/>
                </a:lnTo>
                <a:lnTo>
                  <a:pt x="778" y="427"/>
                </a:lnTo>
                <a:lnTo>
                  <a:pt x="771" y="427"/>
                </a:lnTo>
                <a:lnTo>
                  <a:pt x="765" y="428"/>
                </a:lnTo>
                <a:lnTo>
                  <a:pt x="758" y="428"/>
                </a:lnTo>
                <a:lnTo>
                  <a:pt x="752" y="428"/>
                </a:lnTo>
                <a:lnTo>
                  <a:pt x="746" y="428"/>
                </a:lnTo>
                <a:lnTo>
                  <a:pt x="739" y="428"/>
                </a:lnTo>
                <a:lnTo>
                  <a:pt x="733" y="428"/>
                </a:lnTo>
                <a:lnTo>
                  <a:pt x="727" y="428"/>
                </a:lnTo>
                <a:lnTo>
                  <a:pt x="720" y="428"/>
                </a:lnTo>
                <a:lnTo>
                  <a:pt x="714" y="428"/>
                </a:lnTo>
                <a:lnTo>
                  <a:pt x="708" y="427"/>
                </a:lnTo>
                <a:lnTo>
                  <a:pt x="702" y="427"/>
                </a:lnTo>
                <a:lnTo>
                  <a:pt x="697" y="427"/>
                </a:lnTo>
                <a:lnTo>
                  <a:pt x="691" y="426"/>
                </a:lnTo>
                <a:lnTo>
                  <a:pt x="685" y="426"/>
                </a:lnTo>
                <a:lnTo>
                  <a:pt x="685" y="426"/>
                </a:lnTo>
                <a:lnTo>
                  <a:pt x="678" y="425"/>
                </a:lnTo>
                <a:lnTo>
                  <a:pt x="671" y="424"/>
                </a:lnTo>
                <a:lnTo>
                  <a:pt x="665" y="423"/>
                </a:lnTo>
                <a:lnTo>
                  <a:pt x="658" y="422"/>
                </a:lnTo>
                <a:lnTo>
                  <a:pt x="650" y="420"/>
                </a:lnTo>
                <a:lnTo>
                  <a:pt x="643" y="418"/>
                </a:lnTo>
                <a:lnTo>
                  <a:pt x="636" y="416"/>
                </a:lnTo>
                <a:lnTo>
                  <a:pt x="629" y="414"/>
                </a:lnTo>
                <a:lnTo>
                  <a:pt x="622" y="412"/>
                </a:lnTo>
                <a:lnTo>
                  <a:pt x="614" y="409"/>
                </a:lnTo>
                <a:lnTo>
                  <a:pt x="607" y="406"/>
                </a:lnTo>
                <a:lnTo>
                  <a:pt x="600" y="404"/>
                </a:lnTo>
                <a:lnTo>
                  <a:pt x="592" y="401"/>
                </a:lnTo>
                <a:lnTo>
                  <a:pt x="585" y="398"/>
                </a:lnTo>
                <a:lnTo>
                  <a:pt x="577" y="395"/>
                </a:lnTo>
                <a:lnTo>
                  <a:pt x="570" y="392"/>
                </a:lnTo>
                <a:lnTo>
                  <a:pt x="563" y="389"/>
                </a:lnTo>
                <a:lnTo>
                  <a:pt x="555" y="386"/>
                </a:lnTo>
                <a:lnTo>
                  <a:pt x="548" y="383"/>
                </a:lnTo>
                <a:lnTo>
                  <a:pt x="541" y="380"/>
                </a:lnTo>
                <a:lnTo>
                  <a:pt x="534" y="377"/>
                </a:lnTo>
                <a:lnTo>
                  <a:pt x="527" y="374"/>
                </a:lnTo>
                <a:lnTo>
                  <a:pt x="519" y="372"/>
                </a:lnTo>
                <a:lnTo>
                  <a:pt x="512" y="369"/>
                </a:lnTo>
                <a:lnTo>
                  <a:pt x="506" y="366"/>
                </a:lnTo>
                <a:lnTo>
                  <a:pt x="499" y="364"/>
                </a:lnTo>
                <a:lnTo>
                  <a:pt x="492" y="362"/>
                </a:lnTo>
                <a:lnTo>
                  <a:pt x="485" y="359"/>
                </a:lnTo>
                <a:lnTo>
                  <a:pt x="479" y="357"/>
                </a:lnTo>
                <a:lnTo>
                  <a:pt x="472" y="356"/>
                </a:lnTo>
                <a:lnTo>
                  <a:pt x="466" y="354"/>
                </a:lnTo>
                <a:lnTo>
                  <a:pt x="460" y="353"/>
                </a:lnTo>
                <a:lnTo>
                  <a:pt x="454" y="352"/>
                </a:lnTo>
                <a:lnTo>
                  <a:pt x="448" y="351"/>
                </a:lnTo>
                <a:lnTo>
                  <a:pt x="442" y="350"/>
                </a:lnTo>
                <a:lnTo>
                  <a:pt x="436" y="350"/>
                </a:lnTo>
                <a:lnTo>
                  <a:pt x="436" y="350"/>
                </a:lnTo>
                <a:lnTo>
                  <a:pt x="431" y="350"/>
                </a:lnTo>
                <a:lnTo>
                  <a:pt x="427" y="350"/>
                </a:lnTo>
                <a:lnTo>
                  <a:pt x="422" y="350"/>
                </a:lnTo>
                <a:lnTo>
                  <a:pt x="417" y="351"/>
                </a:lnTo>
                <a:lnTo>
                  <a:pt x="413" y="351"/>
                </a:lnTo>
                <a:lnTo>
                  <a:pt x="408" y="351"/>
                </a:lnTo>
                <a:lnTo>
                  <a:pt x="404" y="352"/>
                </a:lnTo>
                <a:lnTo>
                  <a:pt x="400" y="352"/>
                </a:lnTo>
                <a:lnTo>
                  <a:pt x="395" y="353"/>
                </a:lnTo>
                <a:lnTo>
                  <a:pt x="391" y="353"/>
                </a:lnTo>
                <a:lnTo>
                  <a:pt x="386" y="354"/>
                </a:lnTo>
                <a:lnTo>
                  <a:pt x="382" y="355"/>
                </a:lnTo>
                <a:lnTo>
                  <a:pt x="377" y="356"/>
                </a:lnTo>
                <a:lnTo>
                  <a:pt x="372" y="357"/>
                </a:lnTo>
                <a:lnTo>
                  <a:pt x="368" y="358"/>
                </a:lnTo>
                <a:lnTo>
                  <a:pt x="363" y="359"/>
                </a:lnTo>
                <a:lnTo>
                  <a:pt x="357" y="360"/>
                </a:lnTo>
                <a:lnTo>
                  <a:pt x="352" y="361"/>
                </a:lnTo>
                <a:lnTo>
                  <a:pt x="346" y="363"/>
                </a:lnTo>
                <a:lnTo>
                  <a:pt x="341" y="364"/>
                </a:lnTo>
                <a:lnTo>
                  <a:pt x="334" y="365"/>
                </a:lnTo>
                <a:lnTo>
                  <a:pt x="328" y="367"/>
                </a:lnTo>
                <a:lnTo>
                  <a:pt x="321" y="369"/>
                </a:lnTo>
                <a:lnTo>
                  <a:pt x="314" y="370"/>
                </a:lnTo>
                <a:lnTo>
                  <a:pt x="307" y="372"/>
                </a:lnTo>
                <a:lnTo>
                  <a:pt x="299" y="374"/>
                </a:lnTo>
                <a:lnTo>
                  <a:pt x="291" y="375"/>
                </a:lnTo>
                <a:lnTo>
                  <a:pt x="282" y="377"/>
                </a:lnTo>
                <a:lnTo>
                  <a:pt x="273" y="379"/>
                </a:lnTo>
                <a:lnTo>
                  <a:pt x="264" y="381"/>
                </a:lnTo>
                <a:lnTo>
                  <a:pt x="254" y="383"/>
                </a:lnTo>
                <a:lnTo>
                  <a:pt x="243" y="385"/>
                </a:lnTo>
                <a:lnTo>
                  <a:pt x="232" y="387"/>
                </a:lnTo>
                <a:lnTo>
                  <a:pt x="220" y="389"/>
                </a:lnTo>
                <a:lnTo>
                  <a:pt x="208" y="392"/>
                </a:lnTo>
                <a:lnTo>
                  <a:pt x="195" y="394"/>
                </a:lnTo>
                <a:lnTo>
                  <a:pt x="182" y="396"/>
                </a:lnTo>
                <a:lnTo>
                  <a:pt x="168" y="399"/>
                </a:lnTo>
                <a:lnTo>
                  <a:pt x="153" y="401"/>
                </a:lnTo>
                <a:lnTo>
                  <a:pt x="153" y="401"/>
                </a:lnTo>
                <a:lnTo>
                  <a:pt x="150" y="401"/>
                </a:lnTo>
                <a:lnTo>
                  <a:pt x="148" y="400"/>
                </a:lnTo>
                <a:lnTo>
                  <a:pt x="145" y="400"/>
                </a:lnTo>
                <a:lnTo>
                  <a:pt x="142" y="399"/>
                </a:lnTo>
                <a:lnTo>
                  <a:pt x="139" y="399"/>
                </a:lnTo>
                <a:lnTo>
                  <a:pt x="136" y="398"/>
                </a:lnTo>
                <a:lnTo>
                  <a:pt x="134" y="398"/>
                </a:lnTo>
                <a:lnTo>
                  <a:pt x="130" y="397"/>
                </a:lnTo>
                <a:lnTo>
                  <a:pt x="127" y="397"/>
                </a:lnTo>
                <a:lnTo>
                  <a:pt x="124" y="396"/>
                </a:lnTo>
                <a:lnTo>
                  <a:pt x="121" y="396"/>
                </a:lnTo>
                <a:lnTo>
                  <a:pt x="118" y="395"/>
                </a:lnTo>
                <a:lnTo>
                  <a:pt x="114" y="394"/>
                </a:lnTo>
                <a:lnTo>
                  <a:pt x="111" y="393"/>
                </a:lnTo>
                <a:lnTo>
                  <a:pt x="108" y="393"/>
                </a:lnTo>
                <a:lnTo>
                  <a:pt x="104" y="392"/>
                </a:lnTo>
                <a:lnTo>
                  <a:pt x="101" y="391"/>
                </a:lnTo>
                <a:lnTo>
                  <a:pt x="97" y="390"/>
                </a:lnTo>
                <a:lnTo>
                  <a:pt x="94" y="389"/>
                </a:lnTo>
                <a:lnTo>
                  <a:pt x="91" y="389"/>
                </a:lnTo>
                <a:lnTo>
                  <a:pt x="87" y="388"/>
                </a:lnTo>
                <a:lnTo>
                  <a:pt x="84" y="387"/>
                </a:lnTo>
                <a:lnTo>
                  <a:pt x="80" y="386"/>
                </a:lnTo>
                <a:lnTo>
                  <a:pt x="77" y="385"/>
                </a:lnTo>
                <a:lnTo>
                  <a:pt x="73" y="384"/>
                </a:lnTo>
                <a:lnTo>
                  <a:pt x="70" y="383"/>
                </a:lnTo>
                <a:lnTo>
                  <a:pt x="67" y="382"/>
                </a:lnTo>
                <a:lnTo>
                  <a:pt x="63" y="381"/>
                </a:lnTo>
                <a:lnTo>
                  <a:pt x="60" y="380"/>
                </a:lnTo>
                <a:lnTo>
                  <a:pt x="57" y="379"/>
                </a:lnTo>
                <a:lnTo>
                  <a:pt x="53" y="377"/>
                </a:lnTo>
                <a:lnTo>
                  <a:pt x="50" y="376"/>
                </a:lnTo>
                <a:lnTo>
                  <a:pt x="47" y="375"/>
                </a:lnTo>
                <a:lnTo>
                  <a:pt x="44" y="374"/>
                </a:lnTo>
                <a:lnTo>
                  <a:pt x="41" y="373"/>
                </a:lnTo>
                <a:lnTo>
                  <a:pt x="38" y="371"/>
                </a:lnTo>
                <a:lnTo>
                  <a:pt x="35" y="370"/>
                </a:lnTo>
                <a:lnTo>
                  <a:pt x="32" y="369"/>
                </a:lnTo>
                <a:lnTo>
                  <a:pt x="30" y="367"/>
                </a:lnTo>
                <a:lnTo>
                  <a:pt x="27" y="366"/>
                </a:lnTo>
                <a:lnTo>
                  <a:pt x="25" y="365"/>
                </a:lnTo>
                <a:lnTo>
                  <a:pt x="22" y="363"/>
                </a:lnTo>
                <a:lnTo>
                  <a:pt x="20" y="362"/>
                </a:lnTo>
                <a:lnTo>
                  <a:pt x="18" y="361"/>
                </a:lnTo>
                <a:lnTo>
                  <a:pt x="15" y="359"/>
                </a:lnTo>
                <a:lnTo>
                  <a:pt x="13" y="358"/>
                </a:lnTo>
                <a:lnTo>
                  <a:pt x="12" y="356"/>
                </a:lnTo>
                <a:lnTo>
                  <a:pt x="10" y="355"/>
                </a:lnTo>
                <a:lnTo>
                  <a:pt x="8" y="353"/>
                </a:lnTo>
                <a:lnTo>
                  <a:pt x="7" y="352"/>
                </a:lnTo>
                <a:lnTo>
                  <a:pt x="5" y="350"/>
                </a:lnTo>
                <a:lnTo>
                  <a:pt x="4" y="349"/>
                </a:lnTo>
                <a:lnTo>
                  <a:pt x="3" y="347"/>
                </a:lnTo>
                <a:lnTo>
                  <a:pt x="2" y="345"/>
                </a:lnTo>
                <a:lnTo>
                  <a:pt x="1" y="344"/>
                </a:lnTo>
                <a:lnTo>
                  <a:pt x="1" y="342"/>
                </a:lnTo>
                <a:lnTo>
                  <a:pt x="0" y="340"/>
                </a:lnTo>
                <a:lnTo>
                  <a:pt x="0" y="339"/>
                </a:lnTo>
                <a:lnTo>
                  <a:pt x="0" y="337"/>
                </a:lnTo>
                <a:lnTo>
                  <a:pt x="0" y="335"/>
                </a:lnTo>
                <a:lnTo>
                  <a:pt x="0" y="334"/>
                </a:lnTo>
                <a:lnTo>
                  <a:pt x="1" y="332"/>
                </a:lnTo>
                <a:lnTo>
                  <a:pt x="1" y="330"/>
                </a:lnTo>
                <a:lnTo>
                  <a:pt x="2" y="328"/>
                </a:lnTo>
                <a:lnTo>
                  <a:pt x="3" y="327"/>
                </a:lnTo>
                <a:lnTo>
                  <a:pt x="5" y="325"/>
                </a:lnTo>
                <a:lnTo>
                  <a:pt x="6" y="323"/>
                </a:lnTo>
                <a:lnTo>
                  <a:pt x="8" y="321"/>
                </a:lnTo>
                <a:lnTo>
                  <a:pt x="10" y="319"/>
                </a:lnTo>
                <a:lnTo>
                  <a:pt x="12" y="317"/>
                </a:lnTo>
                <a:lnTo>
                  <a:pt x="14" y="316"/>
                </a:lnTo>
                <a:lnTo>
                  <a:pt x="17" y="314"/>
                </a:lnTo>
                <a:lnTo>
                  <a:pt x="20" y="312"/>
                </a:lnTo>
                <a:lnTo>
                  <a:pt x="23" y="310"/>
                </a:lnTo>
                <a:lnTo>
                  <a:pt x="26" y="308"/>
                </a:lnTo>
                <a:lnTo>
                  <a:pt x="30" y="306"/>
                </a:lnTo>
                <a:lnTo>
                  <a:pt x="34" y="304"/>
                </a:lnTo>
                <a:lnTo>
                  <a:pt x="38" y="302"/>
                </a:lnTo>
                <a:lnTo>
                  <a:pt x="42" y="300"/>
                </a:lnTo>
                <a:lnTo>
                  <a:pt x="47" y="298"/>
                </a:lnTo>
                <a:lnTo>
                  <a:pt x="52" y="296"/>
                </a:lnTo>
                <a:lnTo>
                  <a:pt x="57" y="294"/>
                </a:lnTo>
                <a:lnTo>
                  <a:pt x="63" y="292"/>
                </a:lnTo>
                <a:lnTo>
                  <a:pt x="68" y="290"/>
                </a:lnTo>
                <a:lnTo>
                  <a:pt x="74" y="288"/>
                </a:lnTo>
                <a:lnTo>
                  <a:pt x="81" y="286"/>
                </a:lnTo>
                <a:lnTo>
                  <a:pt x="88" y="284"/>
                </a:lnTo>
                <a:lnTo>
                  <a:pt x="95" y="282"/>
                </a:lnTo>
                <a:lnTo>
                  <a:pt x="102" y="280"/>
                </a:lnTo>
                <a:lnTo>
                  <a:pt x="110" y="277"/>
                </a:lnTo>
                <a:lnTo>
                  <a:pt x="118" y="275"/>
                </a:lnTo>
                <a:lnTo>
                  <a:pt x="126" y="273"/>
                </a:lnTo>
                <a:lnTo>
                  <a:pt x="135" y="271"/>
                </a:lnTo>
                <a:lnTo>
                  <a:pt x="144" y="269"/>
                </a:lnTo>
                <a:lnTo>
                  <a:pt x="153" y="267"/>
                </a:lnTo>
                <a:lnTo>
                  <a:pt x="163" y="265"/>
                </a:lnTo>
                <a:lnTo>
                  <a:pt x="173" y="262"/>
                </a:lnTo>
                <a:lnTo>
                  <a:pt x="183" y="260"/>
                </a:lnTo>
                <a:lnTo>
                  <a:pt x="194" y="258"/>
                </a:lnTo>
                <a:lnTo>
                  <a:pt x="205" y="256"/>
                </a:lnTo>
                <a:lnTo>
                  <a:pt x="217" y="254"/>
                </a:lnTo>
                <a:lnTo>
                  <a:pt x="217" y="254"/>
                </a:lnTo>
                <a:lnTo>
                  <a:pt x="218" y="249"/>
                </a:lnTo>
                <a:lnTo>
                  <a:pt x="221" y="245"/>
                </a:lnTo>
                <a:lnTo>
                  <a:pt x="223" y="241"/>
                </a:lnTo>
                <a:lnTo>
                  <a:pt x="225" y="237"/>
                </a:lnTo>
                <a:lnTo>
                  <a:pt x="228" y="232"/>
                </a:lnTo>
                <a:lnTo>
                  <a:pt x="231" y="228"/>
                </a:lnTo>
                <a:lnTo>
                  <a:pt x="234" y="224"/>
                </a:lnTo>
                <a:lnTo>
                  <a:pt x="237" y="219"/>
                </a:lnTo>
                <a:lnTo>
                  <a:pt x="240" y="215"/>
                </a:lnTo>
                <a:lnTo>
                  <a:pt x="244" y="211"/>
                </a:lnTo>
                <a:lnTo>
                  <a:pt x="248" y="207"/>
                </a:lnTo>
                <a:lnTo>
                  <a:pt x="252" y="202"/>
                </a:lnTo>
                <a:lnTo>
                  <a:pt x="256" y="198"/>
                </a:lnTo>
                <a:lnTo>
                  <a:pt x="260" y="194"/>
                </a:lnTo>
                <a:lnTo>
                  <a:pt x="264" y="190"/>
                </a:lnTo>
                <a:lnTo>
                  <a:pt x="269" y="186"/>
                </a:lnTo>
                <a:lnTo>
                  <a:pt x="273" y="182"/>
                </a:lnTo>
                <a:lnTo>
                  <a:pt x="278" y="178"/>
                </a:lnTo>
                <a:lnTo>
                  <a:pt x="283" y="174"/>
                </a:lnTo>
                <a:lnTo>
                  <a:pt x="288" y="171"/>
                </a:lnTo>
                <a:lnTo>
                  <a:pt x="294" y="167"/>
                </a:lnTo>
                <a:lnTo>
                  <a:pt x="299" y="163"/>
                </a:lnTo>
                <a:lnTo>
                  <a:pt x="304" y="160"/>
                </a:lnTo>
                <a:lnTo>
                  <a:pt x="310" y="156"/>
                </a:lnTo>
                <a:lnTo>
                  <a:pt x="316" y="153"/>
                </a:lnTo>
                <a:lnTo>
                  <a:pt x="322" y="150"/>
                </a:lnTo>
                <a:lnTo>
                  <a:pt x="328" y="147"/>
                </a:lnTo>
                <a:lnTo>
                  <a:pt x="334" y="144"/>
                </a:lnTo>
                <a:lnTo>
                  <a:pt x="340" y="141"/>
                </a:lnTo>
                <a:lnTo>
                  <a:pt x="346" y="138"/>
                </a:lnTo>
                <a:lnTo>
                  <a:pt x="352" y="136"/>
                </a:lnTo>
                <a:lnTo>
                  <a:pt x="359" y="133"/>
                </a:lnTo>
                <a:lnTo>
                  <a:pt x="365" y="131"/>
                </a:lnTo>
                <a:lnTo>
                  <a:pt x="372" y="129"/>
                </a:lnTo>
                <a:lnTo>
                  <a:pt x="379" y="127"/>
                </a:lnTo>
                <a:lnTo>
                  <a:pt x="385" y="125"/>
                </a:lnTo>
                <a:lnTo>
                  <a:pt x="392" y="123"/>
                </a:lnTo>
                <a:lnTo>
                  <a:pt x="399" y="122"/>
                </a:lnTo>
                <a:lnTo>
                  <a:pt x="406" y="120"/>
                </a:lnTo>
                <a:lnTo>
                  <a:pt x="413" y="119"/>
                </a:lnTo>
                <a:lnTo>
                  <a:pt x="420" y="118"/>
                </a:lnTo>
                <a:lnTo>
                  <a:pt x="427" y="118"/>
                </a:lnTo>
                <a:lnTo>
                  <a:pt x="435" y="117"/>
                </a:lnTo>
                <a:lnTo>
                  <a:pt x="442" y="117"/>
                </a:lnTo>
                <a:lnTo>
                  <a:pt x="449" y="117"/>
                </a:lnTo>
                <a:lnTo>
                  <a:pt x="457" y="117"/>
                </a:lnTo>
                <a:lnTo>
                  <a:pt x="464" y="117"/>
                </a:lnTo>
                <a:lnTo>
                  <a:pt x="471" y="117"/>
                </a:lnTo>
                <a:lnTo>
                  <a:pt x="479" y="118"/>
                </a:lnTo>
                <a:lnTo>
                  <a:pt x="486" y="119"/>
                </a:lnTo>
                <a:lnTo>
                  <a:pt x="494" y="121"/>
                </a:lnTo>
                <a:lnTo>
                  <a:pt x="501" y="122"/>
                </a:lnTo>
                <a:lnTo>
                  <a:pt x="509" y="124"/>
                </a:lnTo>
                <a:lnTo>
                  <a:pt x="516" y="126"/>
                </a:lnTo>
                <a:lnTo>
                  <a:pt x="524" y="128"/>
                </a:lnTo>
                <a:lnTo>
                  <a:pt x="531" y="131"/>
                </a:lnTo>
                <a:lnTo>
                  <a:pt x="539" y="133"/>
                </a:lnTo>
                <a:lnTo>
                  <a:pt x="546" y="137"/>
                </a:lnTo>
                <a:lnTo>
                  <a:pt x="546" y="137"/>
                </a:lnTo>
                <a:lnTo>
                  <a:pt x="546" y="137"/>
                </a:lnTo>
                <a:close/>
              </a:path>
            </a:pathLst>
          </a:custGeom>
          <a:gradFill rotWithShape="0">
            <a:gsLst>
              <a:gs pos="0">
                <a:srgbClr val="CFC8E4"/>
              </a:gs>
              <a:gs pos="100000">
                <a:srgbClr val="749DCC"/>
              </a:gs>
            </a:gsLst>
            <a:lin ang="5400000" scaled="1"/>
          </a:gradFill>
          <a:ln w="9525">
            <a:noFill/>
            <a:round/>
            <a:headEnd/>
            <a:tailEnd/>
          </a:ln>
        </p:spPr>
        <p:txBody>
          <a:bodyPr/>
          <a:lstStyle/>
          <a:p>
            <a:endParaRPr lang="en-CA" dirty="0"/>
          </a:p>
        </p:txBody>
      </p:sp>
      <p:sp>
        <p:nvSpPr>
          <p:cNvPr id="1030" name="Freeform 6"/>
          <p:cNvSpPr>
            <a:spLocks noChangeArrowheads="1"/>
          </p:cNvSpPr>
          <p:nvPr/>
        </p:nvSpPr>
        <p:spPr bwMode="auto">
          <a:xfrm>
            <a:off x="4956175" y="830263"/>
            <a:ext cx="1754188" cy="528637"/>
          </a:xfrm>
          <a:custGeom>
            <a:avLst/>
            <a:gdLst/>
            <a:ahLst/>
            <a:cxnLst>
              <a:cxn ang="0">
                <a:pos x="29" y="162"/>
              </a:cxn>
              <a:cxn ang="0">
                <a:pos x="58" y="146"/>
              </a:cxn>
              <a:cxn ang="0">
                <a:pos x="98" y="131"/>
              </a:cxn>
              <a:cxn ang="0">
                <a:pos x="145" y="119"/>
              </a:cxn>
              <a:cxn ang="0">
                <a:pos x="196" y="112"/>
              </a:cxn>
              <a:cxn ang="0">
                <a:pos x="247" y="113"/>
              </a:cxn>
              <a:cxn ang="0">
                <a:pos x="280" y="117"/>
              </a:cxn>
              <a:cxn ang="0">
                <a:pos x="294" y="101"/>
              </a:cxn>
              <a:cxn ang="0">
                <a:pos x="329" y="71"/>
              </a:cxn>
              <a:cxn ang="0">
                <a:pos x="390" y="45"/>
              </a:cxn>
              <a:cxn ang="0">
                <a:pos x="443" y="38"/>
              </a:cxn>
              <a:cxn ang="0">
                <a:pos x="501" y="46"/>
              </a:cxn>
              <a:cxn ang="0">
                <a:pos x="550" y="61"/>
              </a:cxn>
              <a:cxn ang="0">
                <a:pos x="580" y="74"/>
              </a:cxn>
              <a:cxn ang="0">
                <a:pos x="587" y="77"/>
              </a:cxn>
              <a:cxn ang="0">
                <a:pos x="595" y="62"/>
              </a:cxn>
              <a:cxn ang="0">
                <a:pos x="617" y="35"/>
              </a:cxn>
              <a:cxn ang="0">
                <a:pos x="653" y="10"/>
              </a:cxn>
              <a:cxn ang="0">
                <a:pos x="705" y="0"/>
              </a:cxn>
              <a:cxn ang="0">
                <a:pos x="757" y="11"/>
              </a:cxn>
              <a:cxn ang="0">
                <a:pos x="800" y="42"/>
              </a:cxn>
              <a:cxn ang="0">
                <a:pos x="822" y="78"/>
              </a:cxn>
              <a:cxn ang="0">
                <a:pos x="829" y="105"/>
              </a:cxn>
              <a:cxn ang="0">
                <a:pos x="837" y="114"/>
              </a:cxn>
              <a:cxn ang="0">
                <a:pos x="882" y="116"/>
              </a:cxn>
              <a:cxn ang="0">
                <a:pos x="926" y="109"/>
              </a:cxn>
              <a:cxn ang="0">
                <a:pos x="960" y="117"/>
              </a:cxn>
              <a:cxn ang="0">
                <a:pos x="998" y="146"/>
              </a:cxn>
              <a:cxn ang="0">
                <a:pos x="1027" y="170"/>
              </a:cxn>
              <a:cxn ang="0">
                <a:pos x="1075" y="189"/>
              </a:cxn>
              <a:cxn ang="0">
                <a:pos x="1098" y="209"/>
              </a:cxn>
              <a:cxn ang="0">
                <a:pos x="1104" y="244"/>
              </a:cxn>
              <a:cxn ang="0">
                <a:pos x="1079" y="268"/>
              </a:cxn>
              <a:cxn ang="0">
                <a:pos x="1045" y="273"/>
              </a:cxn>
              <a:cxn ang="0">
                <a:pos x="998" y="275"/>
              </a:cxn>
              <a:cxn ang="0">
                <a:pos x="946" y="275"/>
              </a:cxn>
              <a:cxn ang="0">
                <a:pos x="897" y="276"/>
              </a:cxn>
              <a:cxn ang="0">
                <a:pos x="865" y="280"/>
              </a:cxn>
              <a:cxn ang="0">
                <a:pos x="819" y="298"/>
              </a:cxn>
              <a:cxn ang="0">
                <a:pos x="789" y="319"/>
              </a:cxn>
              <a:cxn ang="0">
                <a:pos x="758" y="329"/>
              </a:cxn>
              <a:cxn ang="0">
                <a:pos x="714" y="333"/>
              </a:cxn>
              <a:cxn ang="0">
                <a:pos x="674" y="326"/>
              </a:cxn>
              <a:cxn ang="0">
                <a:pos x="639" y="307"/>
              </a:cxn>
              <a:cxn ang="0">
                <a:pos x="601" y="281"/>
              </a:cxn>
              <a:cxn ang="0">
                <a:pos x="560" y="260"/>
              </a:cxn>
              <a:cxn ang="0">
                <a:pos x="526" y="256"/>
              </a:cxn>
              <a:cxn ang="0">
                <a:pos x="479" y="267"/>
              </a:cxn>
              <a:cxn ang="0">
                <a:pos x="434" y="281"/>
              </a:cxn>
              <a:cxn ang="0">
                <a:pos x="396" y="285"/>
              </a:cxn>
              <a:cxn ang="0">
                <a:pos x="378" y="275"/>
              </a:cxn>
              <a:cxn ang="0">
                <a:pos x="369" y="253"/>
              </a:cxn>
              <a:cxn ang="0">
                <a:pos x="349" y="232"/>
              </a:cxn>
              <a:cxn ang="0">
                <a:pos x="317" y="227"/>
              </a:cxn>
              <a:cxn ang="0">
                <a:pos x="283" y="230"/>
              </a:cxn>
              <a:cxn ang="0">
                <a:pos x="241" y="235"/>
              </a:cxn>
              <a:cxn ang="0">
                <a:pos x="195" y="242"/>
              </a:cxn>
              <a:cxn ang="0">
                <a:pos x="146" y="247"/>
              </a:cxn>
              <a:cxn ang="0">
                <a:pos x="98" y="249"/>
              </a:cxn>
              <a:cxn ang="0">
                <a:pos x="53" y="244"/>
              </a:cxn>
              <a:cxn ang="0">
                <a:pos x="16" y="232"/>
              </a:cxn>
              <a:cxn ang="0">
                <a:pos x="0" y="204"/>
              </a:cxn>
              <a:cxn ang="0">
                <a:pos x="14" y="176"/>
              </a:cxn>
            </a:cxnLst>
            <a:rect l="0" t="0" r="r" b="b"/>
            <a:pathLst>
              <a:path w="1105" h="333">
                <a:moveTo>
                  <a:pt x="14" y="176"/>
                </a:moveTo>
                <a:lnTo>
                  <a:pt x="16" y="173"/>
                </a:lnTo>
                <a:lnTo>
                  <a:pt x="19" y="171"/>
                </a:lnTo>
                <a:lnTo>
                  <a:pt x="22" y="168"/>
                </a:lnTo>
                <a:lnTo>
                  <a:pt x="25" y="165"/>
                </a:lnTo>
                <a:lnTo>
                  <a:pt x="29" y="162"/>
                </a:lnTo>
                <a:lnTo>
                  <a:pt x="33" y="159"/>
                </a:lnTo>
                <a:lnTo>
                  <a:pt x="37" y="157"/>
                </a:lnTo>
                <a:lnTo>
                  <a:pt x="42" y="154"/>
                </a:lnTo>
                <a:lnTo>
                  <a:pt x="47" y="151"/>
                </a:lnTo>
                <a:lnTo>
                  <a:pt x="52" y="148"/>
                </a:lnTo>
                <a:lnTo>
                  <a:pt x="58" y="146"/>
                </a:lnTo>
                <a:lnTo>
                  <a:pt x="64" y="143"/>
                </a:lnTo>
                <a:lnTo>
                  <a:pt x="70" y="140"/>
                </a:lnTo>
                <a:lnTo>
                  <a:pt x="77" y="138"/>
                </a:lnTo>
                <a:lnTo>
                  <a:pt x="84" y="135"/>
                </a:lnTo>
                <a:lnTo>
                  <a:pt x="91" y="133"/>
                </a:lnTo>
                <a:lnTo>
                  <a:pt x="98" y="131"/>
                </a:lnTo>
                <a:lnTo>
                  <a:pt x="106" y="128"/>
                </a:lnTo>
                <a:lnTo>
                  <a:pt x="113" y="126"/>
                </a:lnTo>
                <a:lnTo>
                  <a:pt x="121" y="124"/>
                </a:lnTo>
                <a:lnTo>
                  <a:pt x="129" y="122"/>
                </a:lnTo>
                <a:lnTo>
                  <a:pt x="137" y="121"/>
                </a:lnTo>
                <a:lnTo>
                  <a:pt x="145" y="119"/>
                </a:lnTo>
                <a:lnTo>
                  <a:pt x="153" y="117"/>
                </a:lnTo>
                <a:lnTo>
                  <a:pt x="162" y="116"/>
                </a:lnTo>
                <a:lnTo>
                  <a:pt x="170" y="115"/>
                </a:lnTo>
                <a:lnTo>
                  <a:pt x="179" y="114"/>
                </a:lnTo>
                <a:lnTo>
                  <a:pt x="187" y="113"/>
                </a:lnTo>
                <a:lnTo>
                  <a:pt x="196" y="112"/>
                </a:lnTo>
                <a:lnTo>
                  <a:pt x="205" y="112"/>
                </a:lnTo>
                <a:lnTo>
                  <a:pt x="213" y="112"/>
                </a:lnTo>
                <a:lnTo>
                  <a:pt x="222" y="111"/>
                </a:lnTo>
                <a:lnTo>
                  <a:pt x="230" y="112"/>
                </a:lnTo>
                <a:lnTo>
                  <a:pt x="239" y="112"/>
                </a:lnTo>
                <a:lnTo>
                  <a:pt x="247" y="113"/>
                </a:lnTo>
                <a:lnTo>
                  <a:pt x="256" y="114"/>
                </a:lnTo>
                <a:lnTo>
                  <a:pt x="264" y="115"/>
                </a:lnTo>
                <a:lnTo>
                  <a:pt x="272" y="116"/>
                </a:lnTo>
                <a:lnTo>
                  <a:pt x="280" y="118"/>
                </a:lnTo>
                <a:lnTo>
                  <a:pt x="280" y="118"/>
                </a:lnTo>
                <a:lnTo>
                  <a:pt x="280" y="117"/>
                </a:lnTo>
                <a:lnTo>
                  <a:pt x="281" y="116"/>
                </a:lnTo>
                <a:lnTo>
                  <a:pt x="283" y="114"/>
                </a:lnTo>
                <a:lnTo>
                  <a:pt x="285" y="112"/>
                </a:lnTo>
                <a:lnTo>
                  <a:pt x="287" y="108"/>
                </a:lnTo>
                <a:lnTo>
                  <a:pt x="290" y="105"/>
                </a:lnTo>
                <a:lnTo>
                  <a:pt x="294" y="101"/>
                </a:lnTo>
                <a:lnTo>
                  <a:pt x="298" y="96"/>
                </a:lnTo>
                <a:lnTo>
                  <a:pt x="303" y="91"/>
                </a:lnTo>
                <a:lnTo>
                  <a:pt x="309" y="86"/>
                </a:lnTo>
                <a:lnTo>
                  <a:pt x="315" y="81"/>
                </a:lnTo>
                <a:lnTo>
                  <a:pt x="322" y="76"/>
                </a:lnTo>
                <a:lnTo>
                  <a:pt x="329" y="71"/>
                </a:lnTo>
                <a:lnTo>
                  <a:pt x="338" y="66"/>
                </a:lnTo>
                <a:lnTo>
                  <a:pt x="347" y="61"/>
                </a:lnTo>
                <a:lnTo>
                  <a:pt x="356" y="56"/>
                </a:lnTo>
                <a:lnTo>
                  <a:pt x="367" y="52"/>
                </a:lnTo>
                <a:lnTo>
                  <a:pt x="378" y="48"/>
                </a:lnTo>
                <a:lnTo>
                  <a:pt x="390" y="45"/>
                </a:lnTo>
                <a:lnTo>
                  <a:pt x="403" y="42"/>
                </a:lnTo>
                <a:lnTo>
                  <a:pt x="403" y="42"/>
                </a:lnTo>
                <a:lnTo>
                  <a:pt x="413" y="40"/>
                </a:lnTo>
                <a:lnTo>
                  <a:pt x="423" y="39"/>
                </a:lnTo>
                <a:lnTo>
                  <a:pt x="433" y="39"/>
                </a:lnTo>
                <a:lnTo>
                  <a:pt x="443" y="38"/>
                </a:lnTo>
                <a:lnTo>
                  <a:pt x="453" y="39"/>
                </a:lnTo>
                <a:lnTo>
                  <a:pt x="463" y="40"/>
                </a:lnTo>
                <a:lnTo>
                  <a:pt x="473" y="41"/>
                </a:lnTo>
                <a:lnTo>
                  <a:pt x="483" y="42"/>
                </a:lnTo>
                <a:lnTo>
                  <a:pt x="492" y="44"/>
                </a:lnTo>
                <a:lnTo>
                  <a:pt x="501" y="46"/>
                </a:lnTo>
                <a:lnTo>
                  <a:pt x="510" y="48"/>
                </a:lnTo>
                <a:lnTo>
                  <a:pt x="519" y="51"/>
                </a:lnTo>
                <a:lnTo>
                  <a:pt x="527" y="53"/>
                </a:lnTo>
                <a:lnTo>
                  <a:pt x="535" y="56"/>
                </a:lnTo>
                <a:lnTo>
                  <a:pt x="543" y="58"/>
                </a:lnTo>
                <a:lnTo>
                  <a:pt x="550" y="61"/>
                </a:lnTo>
                <a:lnTo>
                  <a:pt x="556" y="64"/>
                </a:lnTo>
                <a:lnTo>
                  <a:pt x="562" y="66"/>
                </a:lnTo>
                <a:lnTo>
                  <a:pt x="568" y="68"/>
                </a:lnTo>
                <a:lnTo>
                  <a:pt x="572" y="71"/>
                </a:lnTo>
                <a:lnTo>
                  <a:pt x="577" y="72"/>
                </a:lnTo>
                <a:lnTo>
                  <a:pt x="580" y="74"/>
                </a:lnTo>
                <a:lnTo>
                  <a:pt x="583" y="76"/>
                </a:lnTo>
                <a:lnTo>
                  <a:pt x="585" y="77"/>
                </a:lnTo>
                <a:lnTo>
                  <a:pt x="586" y="77"/>
                </a:lnTo>
                <a:lnTo>
                  <a:pt x="586" y="77"/>
                </a:lnTo>
                <a:lnTo>
                  <a:pt x="586" y="77"/>
                </a:lnTo>
                <a:lnTo>
                  <a:pt x="587" y="77"/>
                </a:lnTo>
                <a:lnTo>
                  <a:pt x="587" y="76"/>
                </a:lnTo>
                <a:lnTo>
                  <a:pt x="588" y="74"/>
                </a:lnTo>
                <a:lnTo>
                  <a:pt x="589" y="72"/>
                </a:lnTo>
                <a:lnTo>
                  <a:pt x="591" y="69"/>
                </a:lnTo>
                <a:lnTo>
                  <a:pt x="593" y="66"/>
                </a:lnTo>
                <a:lnTo>
                  <a:pt x="595" y="62"/>
                </a:lnTo>
                <a:lnTo>
                  <a:pt x="598" y="58"/>
                </a:lnTo>
                <a:lnTo>
                  <a:pt x="601" y="54"/>
                </a:lnTo>
                <a:lnTo>
                  <a:pt x="604" y="49"/>
                </a:lnTo>
                <a:lnTo>
                  <a:pt x="608" y="45"/>
                </a:lnTo>
                <a:lnTo>
                  <a:pt x="612" y="40"/>
                </a:lnTo>
                <a:lnTo>
                  <a:pt x="617" y="35"/>
                </a:lnTo>
                <a:lnTo>
                  <a:pt x="622" y="31"/>
                </a:lnTo>
                <a:lnTo>
                  <a:pt x="627" y="26"/>
                </a:lnTo>
                <a:lnTo>
                  <a:pt x="633" y="22"/>
                </a:lnTo>
                <a:lnTo>
                  <a:pt x="639" y="18"/>
                </a:lnTo>
                <a:lnTo>
                  <a:pt x="646" y="14"/>
                </a:lnTo>
                <a:lnTo>
                  <a:pt x="653" y="10"/>
                </a:lnTo>
                <a:lnTo>
                  <a:pt x="660" y="7"/>
                </a:lnTo>
                <a:lnTo>
                  <a:pt x="668" y="4"/>
                </a:lnTo>
                <a:lnTo>
                  <a:pt x="677" y="2"/>
                </a:lnTo>
                <a:lnTo>
                  <a:pt x="686" y="1"/>
                </a:lnTo>
                <a:lnTo>
                  <a:pt x="695" y="0"/>
                </a:lnTo>
                <a:lnTo>
                  <a:pt x="705" y="0"/>
                </a:lnTo>
                <a:lnTo>
                  <a:pt x="715" y="0"/>
                </a:lnTo>
                <a:lnTo>
                  <a:pt x="726" y="2"/>
                </a:lnTo>
                <a:lnTo>
                  <a:pt x="726" y="2"/>
                </a:lnTo>
                <a:lnTo>
                  <a:pt x="737" y="4"/>
                </a:lnTo>
                <a:lnTo>
                  <a:pt x="748" y="7"/>
                </a:lnTo>
                <a:lnTo>
                  <a:pt x="757" y="11"/>
                </a:lnTo>
                <a:lnTo>
                  <a:pt x="766" y="15"/>
                </a:lnTo>
                <a:lnTo>
                  <a:pt x="774" y="20"/>
                </a:lnTo>
                <a:lnTo>
                  <a:pt x="782" y="25"/>
                </a:lnTo>
                <a:lnTo>
                  <a:pt x="789" y="30"/>
                </a:lnTo>
                <a:lnTo>
                  <a:pt x="795" y="36"/>
                </a:lnTo>
                <a:lnTo>
                  <a:pt x="800" y="42"/>
                </a:lnTo>
                <a:lnTo>
                  <a:pt x="805" y="48"/>
                </a:lnTo>
                <a:lnTo>
                  <a:pt x="809" y="54"/>
                </a:lnTo>
                <a:lnTo>
                  <a:pt x="813" y="60"/>
                </a:lnTo>
                <a:lnTo>
                  <a:pt x="816" y="66"/>
                </a:lnTo>
                <a:lnTo>
                  <a:pt x="819" y="72"/>
                </a:lnTo>
                <a:lnTo>
                  <a:pt x="822" y="78"/>
                </a:lnTo>
                <a:lnTo>
                  <a:pt x="824" y="83"/>
                </a:lnTo>
                <a:lnTo>
                  <a:pt x="825" y="89"/>
                </a:lnTo>
                <a:lnTo>
                  <a:pt x="827" y="93"/>
                </a:lnTo>
                <a:lnTo>
                  <a:pt x="828" y="98"/>
                </a:lnTo>
                <a:lnTo>
                  <a:pt x="828" y="102"/>
                </a:lnTo>
                <a:lnTo>
                  <a:pt x="829" y="105"/>
                </a:lnTo>
                <a:lnTo>
                  <a:pt x="829" y="108"/>
                </a:lnTo>
                <a:lnTo>
                  <a:pt x="830" y="110"/>
                </a:lnTo>
                <a:lnTo>
                  <a:pt x="830" y="111"/>
                </a:lnTo>
                <a:lnTo>
                  <a:pt x="830" y="112"/>
                </a:lnTo>
                <a:lnTo>
                  <a:pt x="830" y="112"/>
                </a:lnTo>
                <a:lnTo>
                  <a:pt x="837" y="114"/>
                </a:lnTo>
                <a:lnTo>
                  <a:pt x="844" y="116"/>
                </a:lnTo>
                <a:lnTo>
                  <a:pt x="852" y="117"/>
                </a:lnTo>
                <a:lnTo>
                  <a:pt x="860" y="117"/>
                </a:lnTo>
                <a:lnTo>
                  <a:pt x="867" y="117"/>
                </a:lnTo>
                <a:lnTo>
                  <a:pt x="875" y="117"/>
                </a:lnTo>
                <a:lnTo>
                  <a:pt x="882" y="116"/>
                </a:lnTo>
                <a:lnTo>
                  <a:pt x="890" y="114"/>
                </a:lnTo>
                <a:lnTo>
                  <a:pt x="898" y="113"/>
                </a:lnTo>
                <a:lnTo>
                  <a:pt x="905" y="112"/>
                </a:lnTo>
                <a:lnTo>
                  <a:pt x="912" y="111"/>
                </a:lnTo>
                <a:lnTo>
                  <a:pt x="919" y="110"/>
                </a:lnTo>
                <a:lnTo>
                  <a:pt x="926" y="109"/>
                </a:lnTo>
                <a:lnTo>
                  <a:pt x="933" y="109"/>
                </a:lnTo>
                <a:lnTo>
                  <a:pt x="940" y="110"/>
                </a:lnTo>
                <a:lnTo>
                  <a:pt x="946" y="112"/>
                </a:lnTo>
                <a:lnTo>
                  <a:pt x="946" y="112"/>
                </a:lnTo>
                <a:lnTo>
                  <a:pt x="953" y="114"/>
                </a:lnTo>
                <a:lnTo>
                  <a:pt x="960" y="117"/>
                </a:lnTo>
                <a:lnTo>
                  <a:pt x="967" y="121"/>
                </a:lnTo>
                <a:lnTo>
                  <a:pt x="974" y="126"/>
                </a:lnTo>
                <a:lnTo>
                  <a:pt x="980" y="131"/>
                </a:lnTo>
                <a:lnTo>
                  <a:pt x="986" y="136"/>
                </a:lnTo>
                <a:lnTo>
                  <a:pt x="992" y="141"/>
                </a:lnTo>
                <a:lnTo>
                  <a:pt x="998" y="146"/>
                </a:lnTo>
                <a:lnTo>
                  <a:pt x="1004" y="152"/>
                </a:lnTo>
                <a:lnTo>
                  <a:pt x="1010" y="157"/>
                </a:lnTo>
                <a:lnTo>
                  <a:pt x="1015" y="161"/>
                </a:lnTo>
                <a:lnTo>
                  <a:pt x="1021" y="166"/>
                </a:lnTo>
                <a:lnTo>
                  <a:pt x="1027" y="170"/>
                </a:lnTo>
                <a:lnTo>
                  <a:pt x="1027" y="170"/>
                </a:lnTo>
                <a:lnTo>
                  <a:pt x="1034" y="174"/>
                </a:lnTo>
                <a:lnTo>
                  <a:pt x="1043" y="178"/>
                </a:lnTo>
                <a:lnTo>
                  <a:pt x="1051" y="181"/>
                </a:lnTo>
                <a:lnTo>
                  <a:pt x="1059" y="184"/>
                </a:lnTo>
                <a:lnTo>
                  <a:pt x="1068" y="187"/>
                </a:lnTo>
                <a:lnTo>
                  <a:pt x="1075" y="189"/>
                </a:lnTo>
                <a:lnTo>
                  <a:pt x="1082" y="192"/>
                </a:lnTo>
                <a:lnTo>
                  <a:pt x="1088" y="196"/>
                </a:lnTo>
                <a:lnTo>
                  <a:pt x="1093" y="200"/>
                </a:lnTo>
                <a:lnTo>
                  <a:pt x="1096" y="204"/>
                </a:lnTo>
                <a:lnTo>
                  <a:pt x="1096" y="204"/>
                </a:lnTo>
                <a:lnTo>
                  <a:pt x="1098" y="209"/>
                </a:lnTo>
                <a:lnTo>
                  <a:pt x="1101" y="214"/>
                </a:lnTo>
                <a:lnTo>
                  <a:pt x="1103" y="219"/>
                </a:lnTo>
                <a:lnTo>
                  <a:pt x="1104" y="225"/>
                </a:lnTo>
                <a:lnTo>
                  <a:pt x="1105" y="231"/>
                </a:lnTo>
                <a:lnTo>
                  <a:pt x="1105" y="238"/>
                </a:lnTo>
                <a:lnTo>
                  <a:pt x="1104" y="244"/>
                </a:lnTo>
                <a:lnTo>
                  <a:pt x="1102" y="250"/>
                </a:lnTo>
                <a:lnTo>
                  <a:pt x="1099" y="255"/>
                </a:lnTo>
                <a:lnTo>
                  <a:pt x="1094" y="260"/>
                </a:lnTo>
                <a:lnTo>
                  <a:pt x="1088" y="264"/>
                </a:lnTo>
                <a:lnTo>
                  <a:pt x="1079" y="268"/>
                </a:lnTo>
                <a:lnTo>
                  <a:pt x="1079" y="268"/>
                </a:lnTo>
                <a:lnTo>
                  <a:pt x="1075" y="269"/>
                </a:lnTo>
                <a:lnTo>
                  <a:pt x="1070" y="270"/>
                </a:lnTo>
                <a:lnTo>
                  <a:pt x="1064" y="271"/>
                </a:lnTo>
                <a:lnTo>
                  <a:pt x="1059" y="272"/>
                </a:lnTo>
                <a:lnTo>
                  <a:pt x="1052" y="273"/>
                </a:lnTo>
                <a:lnTo>
                  <a:pt x="1045" y="273"/>
                </a:lnTo>
                <a:lnTo>
                  <a:pt x="1038" y="274"/>
                </a:lnTo>
                <a:lnTo>
                  <a:pt x="1031" y="274"/>
                </a:lnTo>
                <a:lnTo>
                  <a:pt x="1023" y="274"/>
                </a:lnTo>
                <a:lnTo>
                  <a:pt x="1015" y="274"/>
                </a:lnTo>
                <a:lnTo>
                  <a:pt x="1007" y="275"/>
                </a:lnTo>
                <a:lnTo>
                  <a:pt x="998" y="275"/>
                </a:lnTo>
                <a:lnTo>
                  <a:pt x="990" y="275"/>
                </a:lnTo>
                <a:lnTo>
                  <a:pt x="981" y="275"/>
                </a:lnTo>
                <a:lnTo>
                  <a:pt x="972" y="275"/>
                </a:lnTo>
                <a:lnTo>
                  <a:pt x="963" y="275"/>
                </a:lnTo>
                <a:lnTo>
                  <a:pt x="955" y="275"/>
                </a:lnTo>
                <a:lnTo>
                  <a:pt x="946" y="275"/>
                </a:lnTo>
                <a:lnTo>
                  <a:pt x="937" y="275"/>
                </a:lnTo>
                <a:lnTo>
                  <a:pt x="929" y="275"/>
                </a:lnTo>
                <a:lnTo>
                  <a:pt x="920" y="275"/>
                </a:lnTo>
                <a:lnTo>
                  <a:pt x="912" y="276"/>
                </a:lnTo>
                <a:lnTo>
                  <a:pt x="905" y="276"/>
                </a:lnTo>
                <a:lnTo>
                  <a:pt x="897" y="276"/>
                </a:lnTo>
                <a:lnTo>
                  <a:pt x="890" y="277"/>
                </a:lnTo>
                <a:lnTo>
                  <a:pt x="883" y="277"/>
                </a:lnTo>
                <a:lnTo>
                  <a:pt x="876" y="278"/>
                </a:lnTo>
                <a:lnTo>
                  <a:pt x="870" y="279"/>
                </a:lnTo>
                <a:lnTo>
                  <a:pt x="865" y="280"/>
                </a:lnTo>
                <a:lnTo>
                  <a:pt x="865" y="280"/>
                </a:lnTo>
                <a:lnTo>
                  <a:pt x="855" y="282"/>
                </a:lnTo>
                <a:lnTo>
                  <a:pt x="847" y="284"/>
                </a:lnTo>
                <a:lnTo>
                  <a:pt x="839" y="287"/>
                </a:lnTo>
                <a:lnTo>
                  <a:pt x="832" y="291"/>
                </a:lnTo>
                <a:lnTo>
                  <a:pt x="825" y="294"/>
                </a:lnTo>
                <a:lnTo>
                  <a:pt x="819" y="298"/>
                </a:lnTo>
                <a:lnTo>
                  <a:pt x="814" y="302"/>
                </a:lnTo>
                <a:lnTo>
                  <a:pt x="809" y="305"/>
                </a:lnTo>
                <a:lnTo>
                  <a:pt x="804" y="309"/>
                </a:lnTo>
                <a:lnTo>
                  <a:pt x="799" y="313"/>
                </a:lnTo>
                <a:lnTo>
                  <a:pt x="794" y="316"/>
                </a:lnTo>
                <a:lnTo>
                  <a:pt x="789" y="319"/>
                </a:lnTo>
                <a:lnTo>
                  <a:pt x="784" y="322"/>
                </a:lnTo>
                <a:lnTo>
                  <a:pt x="778" y="324"/>
                </a:lnTo>
                <a:lnTo>
                  <a:pt x="772" y="326"/>
                </a:lnTo>
                <a:lnTo>
                  <a:pt x="772" y="326"/>
                </a:lnTo>
                <a:lnTo>
                  <a:pt x="765" y="328"/>
                </a:lnTo>
                <a:lnTo>
                  <a:pt x="758" y="329"/>
                </a:lnTo>
                <a:lnTo>
                  <a:pt x="751" y="331"/>
                </a:lnTo>
                <a:lnTo>
                  <a:pt x="743" y="332"/>
                </a:lnTo>
                <a:lnTo>
                  <a:pt x="736" y="333"/>
                </a:lnTo>
                <a:lnTo>
                  <a:pt x="729" y="333"/>
                </a:lnTo>
                <a:lnTo>
                  <a:pt x="721" y="333"/>
                </a:lnTo>
                <a:lnTo>
                  <a:pt x="714" y="333"/>
                </a:lnTo>
                <a:lnTo>
                  <a:pt x="706" y="333"/>
                </a:lnTo>
                <a:lnTo>
                  <a:pt x="699" y="332"/>
                </a:lnTo>
                <a:lnTo>
                  <a:pt x="691" y="330"/>
                </a:lnTo>
                <a:lnTo>
                  <a:pt x="682" y="328"/>
                </a:lnTo>
                <a:lnTo>
                  <a:pt x="674" y="326"/>
                </a:lnTo>
                <a:lnTo>
                  <a:pt x="674" y="326"/>
                </a:lnTo>
                <a:lnTo>
                  <a:pt x="668" y="324"/>
                </a:lnTo>
                <a:lnTo>
                  <a:pt x="662" y="322"/>
                </a:lnTo>
                <a:lnTo>
                  <a:pt x="657" y="319"/>
                </a:lnTo>
                <a:lnTo>
                  <a:pt x="651" y="315"/>
                </a:lnTo>
                <a:lnTo>
                  <a:pt x="645" y="311"/>
                </a:lnTo>
                <a:lnTo>
                  <a:pt x="639" y="307"/>
                </a:lnTo>
                <a:lnTo>
                  <a:pt x="632" y="303"/>
                </a:lnTo>
                <a:lnTo>
                  <a:pt x="626" y="299"/>
                </a:lnTo>
                <a:lnTo>
                  <a:pt x="620" y="294"/>
                </a:lnTo>
                <a:lnTo>
                  <a:pt x="613" y="290"/>
                </a:lnTo>
                <a:lnTo>
                  <a:pt x="607" y="285"/>
                </a:lnTo>
                <a:lnTo>
                  <a:pt x="601" y="281"/>
                </a:lnTo>
                <a:lnTo>
                  <a:pt x="594" y="276"/>
                </a:lnTo>
                <a:lnTo>
                  <a:pt x="587" y="272"/>
                </a:lnTo>
                <a:lnTo>
                  <a:pt x="581" y="269"/>
                </a:lnTo>
                <a:lnTo>
                  <a:pt x="574" y="265"/>
                </a:lnTo>
                <a:lnTo>
                  <a:pt x="567" y="262"/>
                </a:lnTo>
                <a:lnTo>
                  <a:pt x="560" y="260"/>
                </a:lnTo>
                <a:lnTo>
                  <a:pt x="554" y="258"/>
                </a:lnTo>
                <a:lnTo>
                  <a:pt x="547" y="257"/>
                </a:lnTo>
                <a:lnTo>
                  <a:pt x="547" y="257"/>
                </a:lnTo>
                <a:lnTo>
                  <a:pt x="540" y="256"/>
                </a:lnTo>
                <a:lnTo>
                  <a:pt x="533" y="256"/>
                </a:lnTo>
                <a:lnTo>
                  <a:pt x="526" y="256"/>
                </a:lnTo>
                <a:lnTo>
                  <a:pt x="518" y="257"/>
                </a:lnTo>
                <a:lnTo>
                  <a:pt x="511" y="258"/>
                </a:lnTo>
                <a:lnTo>
                  <a:pt x="503" y="260"/>
                </a:lnTo>
                <a:lnTo>
                  <a:pt x="495" y="262"/>
                </a:lnTo>
                <a:lnTo>
                  <a:pt x="487" y="264"/>
                </a:lnTo>
                <a:lnTo>
                  <a:pt x="479" y="267"/>
                </a:lnTo>
                <a:lnTo>
                  <a:pt x="472" y="269"/>
                </a:lnTo>
                <a:lnTo>
                  <a:pt x="464" y="271"/>
                </a:lnTo>
                <a:lnTo>
                  <a:pt x="456" y="274"/>
                </a:lnTo>
                <a:lnTo>
                  <a:pt x="448" y="276"/>
                </a:lnTo>
                <a:lnTo>
                  <a:pt x="441" y="278"/>
                </a:lnTo>
                <a:lnTo>
                  <a:pt x="434" y="281"/>
                </a:lnTo>
                <a:lnTo>
                  <a:pt x="427" y="282"/>
                </a:lnTo>
                <a:lnTo>
                  <a:pt x="420" y="284"/>
                </a:lnTo>
                <a:lnTo>
                  <a:pt x="413" y="285"/>
                </a:lnTo>
                <a:lnTo>
                  <a:pt x="407" y="286"/>
                </a:lnTo>
                <a:lnTo>
                  <a:pt x="401" y="286"/>
                </a:lnTo>
                <a:lnTo>
                  <a:pt x="396" y="285"/>
                </a:lnTo>
                <a:lnTo>
                  <a:pt x="396" y="285"/>
                </a:lnTo>
                <a:lnTo>
                  <a:pt x="391" y="284"/>
                </a:lnTo>
                <a:lnTo>
                  <a:pt x="387" y="283"/>
                </a:lnTo>
                <a:lnTo>
                  <a:pt x="383" y="281"/>
                </a:lnTo>
                <a:lnTo>
                  <a:pt x="381" y="278"/>
                </a:lnTo>
                <a:lnTo>
                  <a:pt x="378" y="275"/>
                </a:lnTo>
                <a:lnTo>
                  <a:pt x="376" y="272"/>
                </a:lnTo>
                <a:lnTo>
                  <a:pt x="375" y="268"/>
                </a:lnTo>
                <a:lnTo>
                  <a:pt x="374" y="264"/>
                </a:lnTo>
                <a:lnTo>
                  <a:pt x="372" y="260"/>
                </a:lnTo>
                <a:lnTo>
                  <a:pt x="371" y="257"/>
                </a:lnTo>
                <a:lnTo>
                  <a:pt x="369" y="253"/>
                </a:lnTo>
                <a:lnTo>
                  <a:pt x="367" y="249"/>
                </a:lnTo>
                <a:lnTo>
                  <a:pt x="365" y="245"/>
                </a:lnTo>
                <a:lnTo>
                  <a:pt x="362" y="241"/>
                </a:lnTo>
                <a:lnTo>
                  <a:pt x="358" y="238"/>
                </a:lnTo>
                <a:lnTo>
                  <a:pt x="354" y="235"/>
                </a:lnTo>
                <a:lnTo>
                  <a:pt x="349" y="232"/>
                </a:lnTo>
                <a:lnTo>
                  <a:pt x="343" y="230"/>
                </a:lnTo>
                <a:lnTo>
                  <a:pt x="335" y="229"/>
                </a:lnTo>
                <a:lnTo>
                  <a:pt x="327" y="228"/>
                </a:lnTo>
                <a:lnTo>
                  <a:pt x="327" y="228"/>
                </a:lnTo>
                <a:lnTo>
                  <a:pt x="322" y="227"/>
                </a:lnTo>
                <a:lnTo>
                  <a:pt x="317" y="227"/>
                </a:lnTo>
                <a:lnTo>
                  <a:pt x="312" y="227"/>
                </a:lnTo>
                <a:lnTo>
                  <a:pt x="307" y="228"/>
                </a:lnTo>
                <a:lnTo>
                  <a:pt x="301" y="228"/>
                </a:lnTo>
                <a:lnTo>
                  <a:pt x="295" y="228"/>
                </a:lnTo>
                <a:lnTo>
                  <a:pt x="289" y="229"/>
                </a:lnTo>
                <a:lnTo>
                  <a:pt x="283" y="230"/>
                </a:lnTo>
                <a:lnTo>
                  <a:pt x="276" y="230"/>
                </a:lnTo>
                <a:lnTo>
                  <a:pt x="269" y="231"/>
                </a:lnTo>
                <a:lnTo>
                  <a:pt x="263" y="232"/>
                </a:lnTo>
                <a:lnTo>
                  <a:pt x="256" y="233"/>
                </a:lnTo>
                <a:lnTo>
                  <a:pt x="248" y="234"/>
                </a:lnTo>
                <a:lnTo>
                  <a:pt x="241" y="235"/>
                </a:lnTo>
                <a:lnTo>
                  <a:pt x="234" y="236"/>
                </a:lnTo>
                <a:lnTo>
                  <a:pt x="226" y="238"/>
                </a:lnTo>
                <a:lnTo>
                  <a:pt x="218" y="239"/>
                </a:lnTo>
                <a:lnTo>
                  <a:pt x="211" y="240"/>
                </a:lnTo>
                <a:lnTo>
                  <a:pt x="203" y="241"/>
                </a:lnTo>
                <a:lnTo>
                  <a:pt x="195" y="242"/>
                </a:lnTo>
                <a:lnTo>
                  <a:pt x="187" y="243"/>
                </a:lnTo>
                <a:lnTo>
                  <a:pt x="179" y="244"/>
                </a:lnTo>
                <a:lnTo>
                  <a:pt x="171" y="245"/>
                </a:lnTo>
                <a:lnTo>
                  <a:pt x="163" y="246"/>
                </a:lnTo>
                <a:lnTo>
                  <a:pt x="155" y="247"/>
                </a:lnTo>
                <a:lnTo>
                  <a:pt x="146" y="247"/>
                </a:lnTo>
                <a:lnTo>
                  <a:pt x="138" y="248"/>
                </a:lnTo>
                <a:lnTo>
                  <a:pt x="130" y="248"/>
                </a:lnTo>
                <a:lnTo>
                  <a:pt x="122" y="249"/>
                </a:lnTo>
                <a:lnTo>
                  <a:pt x="114" y="249"/>
                </a:lnTo>
                <a:lnTo>
                  <a:pt x="106" y="249"/>
                </a:lnTo>
                <a:lnTo>
                  <a:pt x="98" y="249"/>
                </a:lnTo>
                <a:lnTo>
                  <a:pt x="90" y="249"/>
                </a:lnTo>
                <a:lnTo>
                  <a:pt x="83" y="248"/>
                </a:lnTo>
                <a:lnTo>
                  <a:pt x="75" y="248"/>
                </a:lnTo>
                <a:lnTo>
                  <a:pt x="67" y="247"/>
                </a:lnTo>
                <a:lnTo>
                  <a:pt x="60" y="246"/>
                </a:lnTo>
                <a:lnTo>
                  <a:pt x="53" y="244"/>
                </a:lnTo>
                <a:lnTo>
                  <a:pt x="45" y="243"/>
                </a:lnTo>
                <a:lnTo>
                  <a:pt x="38" y="241"/>
                </a:lnTo>
                <a:lnTo>
                  <a:pt x="32" y="239"/>
                </a:lnTo>
                <a:lnTo>
                  <a:pt x="32" y="239"/>
                </a:lnTo>
                <a:lnTo>
                  <a:pt x="23" y="235"/>
                </a:lnTo>
                <a:lnTo>
                  <a:pt x="16" y="232"/>
                </a:lnTo>
                <a:lnTo>
                  <a:pt x="10" y="228"/>
                </a:lnTo>
                <a:lnTo>
                  <a:pt x="6" y="224"/>
                </a:lnTo>
                <a:lnTo>
                  <a:pt x="2" y="219"/>
                </a:lnTo>
                <a:lnTo>
                  <a:pt x="0" y="215"/>
                </a:lnTo>
                <a:lnTo>
                  <a:pt x="0" y="210"/>
                </a:lnTo>
                <a:lnTo>
                  <a:pt x="0" y="204"/>
                </a:lnTo>
                <a:lnTo>
                  <a:pt x="2" y="198"/>
                </a:lnTo>
                <a:lnTo>
                  <a:pt x="5" y="191"/>
                </a:lnTo>
                <a:lnTo>
                  <a:pt x="9" y="184"/>
                </a:lnTo>
                <a:lnTo>
                  <a:pt x="14" y="176"/>
                </a:lnTo>
                <a:lnTo>
                  <a:pt x="14" y="176"/>
                </a:lnTo>
                <a:lnTo>
                  <a:pt x="14" y="176"/>
                </a:lnTo>
                <a:close/>
              </a:path>
            </a:pathLst>
          </a:custGeom>
          <a:gradFill rotWithShape="0">
            <a:gsLst>
              <a:gs pos="0">
                <a:srgbClr val="CFC8E4"/>
              </a:gs>
              <a:gs pos="100000">
                <a:srgbClr val="749DCC"/>
              </a:gs>
            </a:gsLst>
            <a:lin ang="5400000" scaled="1"/>
          </a:gradFill>
          <a:ln w="9525">
            <a:noFill/>
            <a:round/>
            <a:headEnd/>
            <a:tailEnd/>
          </a:ln>
        </p:spPr>
        <p:txBody>
          <a:bodyPr/>
          <a:lstStyle/>
          <a:p>
            <a:endParaRPr lang="en-CA" dirty="0"/>
          </a:p>
        </p:txBody>
      </p:sp>
      <p:sp>
        <p:nvSpPr>
          <p:cNvPr id="1031" name="Freeform 7"/>
          <p:cNvSpPr>
            <a:spLocks noChangeArrowheads="1"/>
          </p:cNvSpPr>
          <p:nvPr/>
        </p:nvSpPr>
        <p:spPr bwMode="auto">
          <a:xfrm>
            <a:off x="5845175" y="1028700"/>
            <a:ext cx="2587625" cy="728663"/>
          </a:xfrm>
          <a:custGeom>
            <a:avLst/>
            <a:gdLst/>
            <a:ahLst/>
            <a:cxnLst>
              <a:cxn ang="0">
                <a:pos x="1121" y="121"/>
              </a:cxn>
              <a:cxn ang="0">
                <a:pos x="1062" y="90"/>
              </a:cxn>
              <a:cxn ang="0">
                <a:pos x="995" y="76"/>
              </a:cxn>
              <a:cxn ang="0">
                <a:pos x="928" y="78"/>
              </a:cxn>
              <a:cxn ang="0">
                <a:pos x="871" y="95"/>
              </a:cxn>
              <a:cxn ang="0">
                <a:pos x="830" y="125"/>
              </a:cxn>
              <a:cxn ang="0">
                <a:pos x="822" y="96"/>
              </a:cxn>
              <a:cxn ang="0">
                <a:pos x="799" y="57"/>
              </a:cxn>
              <a:cxn ang="0">
                <a:pos x="762" y="23"/>
              </a:cxn>
              <a:cxn ang="0">
                <a:pos x="712" y="3"/>
              </a:cxn>
              <a:cxn ang="0">
                <a:pos x="655" y="2"/>
              </a:cxn>
              <a:cxn ang="0">
                <a:pos x="591" y="28"/>
              </a:cxn>
              <a:cxn ang="0">
                <a:pos x="533" y="71"/>
              </a:cxn>
              <a:cxn ang="0">
                <a:pos x="473" y="59"/>
              </a:cxn>
              <a:cxn ang="0">
                <a:pos x="411" y="67"/>
              </a:cxn>
              <a:cxn ang="0">
                <a:pos x="354" y="92"/>
              </a:cxn>
              <a:cxn ang="0">
                <a:pos x="310" y="135"/>
              </a:cxn>
              <a:cxn ang="0">
                <a:pos x="285" y="195"/>
              </a:cxn>
              <a:cxn ang="0">
                <a:pos x="254" y="214"/>
              </a:cxn>
              <a:cxn ang="0">
                <a:pos x="192" y="205"/>
              </a:cxn>
              <a:cxn ang="0">
                <a:pos x="124" y="213"/>
              </a:cxn>
              <a:cxn ang="0">
                <a:pos x="55" y="241"/>
              </a:cxn>
              <a:cxn ang="0">
                <a:pos x="5" y="280"/>
              </a:cxn>
              <a:cxn ang="0">
                <a:pos x="1" y="306"/>
              </a:cxn>
              <a:cxn ang="0">
                <a:pos x="20" y="334"/>
              </a:cxn>
              <a:cxn ang="0">
                <a:pos x="56" y="361"/>
              </a:cxn>
              <a:cxn ang="0">
                <a:pos x="108" y="385"/>
              </a:cxn>
              <a:cxn ang="0">
                <a:pos x="171" y="402"/>
              </a:cxn>
              <a:cxn ang="0">
                <a:pos x="241" y="409"/>
              </a:cxn>
              <a:cxn ang="0">
                <a:pos x="316" y="403"/>
              </a:cxn>
              <a:cxn ang="0">
                <a:pos x="391" y="381"/>
              </a:cxn>
              <a:cxn ang="0">
                <a:pos x="461" y="383"/>
              </a:cxn>
              <a:cxn ang="0">
                <a:pos x="532" y="415"/>
              </a:cxn>
              <a:cxn ang="0">
                <a:pos x="587" y="422"/>
              </a:cxn>
              <a:cxn ang="0">
                <a:pos x="634" y="402"/>
              </a:cxn>
              <a:cxn ang="0">
                <a:pos x="676" y="358"/>
              </a:cxn>
              <a:cxn ang="0">
                <a:pos x="720" y="358"/>
              </a:cxn>
              <a:cxn ang="0">
                <a:pos x="779" y="414"/>
              </a:cxn>
              <a:cxn ang="0">
                <a:pos x="841" y="445"/>
              </a:cxn>
              <a:cxn ang="0">
                <a:pos x="901" y="458"/>
              </a:cxn>
              <a:cxn ang="0">
                <a:pos x="958" y="458"/>
              </a:cxn>
              <a:cxn ang="0">
                <a:pos x="1010" y="450"/>
              </a:cxn>
              <a:cxn ang="0">
                <a:pos x="1078" y="420"/>
              </a:cxn>
              <a:cxn ang="0">
                <a:pos x="1147" y="381"/>
              </a:cxn>
              <a:cxn ang="0">
                <a:pos x="1210" y="351"/>
              </a:cxn>
              <a:cxn ang="0">
                <a:pos x="1257" y="344"/>
              </a:cxn>
              <a:cxn ang="0">
                <a:pos x="1300" y="351"/>
              </a:cxn>
              <a:cxn ang="0">
                <a:pos x="1351" y="367"/>
              </a:cxn>
              <a:cxn ang="0">
                <a:pos x="1429" y="391"/>
              </a:cxn>
              <a:cxn ang="0">
                <a:pos x="1537" y="419"/>
              </a:cxn>
              <a:cxn ang="0">
                <a:pos x="1572" y="405"/>
              </a:cxn>
              <a:cxn ang="0">
                <a:pos x="1602" y="379"/>
              </a:cxn>
              <a:cxn ang="0">
                <a:pos x="1624" y="347"/>
              </a:cxn>
              <a:cxn ang="0">
                <a:pos x="1630" y="312"/>
              </a:cxn>
              <a:cxn ang="0">
                <a:pos x="1616" y="281"/>
              </a:cxn>
              <a:cxn ang="0">
                <a:pos x="1575" y="257"/>
              </a:cxn>
              <a:cxn ang="0">
                <a:pos x="1503" y="246"/>
              </a:cxn>
              <a:cxn ang="0">
                <a:pos x="1445" y="206"/>
              </a:cxn>
              <a:cxn ang="0">
                <a:pos x="1407" y="160"/>
              </a:cxn>
              <a:cxn ang="0">
                <a:pos x="1349" y="124"/>
              </a:cxn>
              <a:cxn ang="0">
                <a:pos x="1277" y="103"/>
              </a:cxn>
              <a:cxn ang="0">
                <a:pos x="1204" y="131"/>
              </a:cxn>
              <a:cxn ang="0">
                <a:pos x="1163" y="164"/>
              </a:cxn>
            </a:cxnLst>
            <a:rect l="0" t="0" r="r" b="b"/>
            <a:pathLst>
              <a:path w="1630" h="459">
                <a:moveTo>
                  <a:pt x="1160" y="167"/>
                </a:moveTo>
                <a:lnTo>
                  <a:pt x="1157" y="161"/>
                </a:lnTo>
                <a:lnTo>
                  <a:pt x="1153" y="155"/>
                </a:lnTo>
                <a:lnTo>
                  <a:pt x="1149" y="150"/>
                </a:lnTo>
                <a:lnTo>
                  <a:pt x="1145" y="145"/>
                </a:lnTo>
                <a:lnTo>
                  <a:pt x="1140" y="140"/>
                </a:lnTo>
                <a:lnTo>
                  <a:pt x="1136" y="135"/>
                </a:lnTo>
                <a:lnTo>
                  <a:pt x="1131" y="130"/>
                </a:lnTo>
                <a:lnTo>
                  <a:pt x="1126" y="126"/>
                </a:lnTo>
                <a:lnTo>
                  <a:pt x="1121" y="121"/>
                </a:lnTo>
                <a:lnTo>
                  <a:pt x="1116" y="117"/>
                </a:lnTo>
                <a:lnTo>
                  <a:pt x="1110" y="113"/>
                </a:lnTo>
                <a:lnTo>
                  <a:pt x="1105" y="110"/>
                </a:lnTo>
                <a:lnTo>
                  <a:pt x="1099" y="106"/>
                </a:lnTo>
                <a:lnTo>
                  <a:pt x="1093" y="103"/>
                </a:lnTo>
                <a:lnTo>
                  <a:pt x="1087" y="100"/>
                </a:lnTo>
                <a:lnTo>
                  <a:pt x="1081" y="97"/>
                </a:lnTo>
                <a:lnTo>
                  <a:pt x="1075" y="94"/>
                </a:lnTo>
                <a:lnTo>
                  <a:pt x="1068" y="92"/>
                </a:lnTo>
                <a:lnTo>
                  <a:pt x="1062" y="90"/>
                </a:lnTo>
                <a:lnTo>
                  <a:pt x="1055" y="87"/>
                </a:lnTo>
                <a:lnTo>
                  <a:pt x="1049" y="85"/>
                </a:lnTo>
                <a:lnTo>
                  <a:pt x="1042" y="84"/>
                </a:lnTo>
                <a:lnTo>
                  <a:pt x="1036" y="82"/>
                </a:lnTo>
                <a:lnTo>
                  <a:pt x="1029" y="81"/>
                </a:lnTo>
                <a:lnTo>
                  <a:pt x="1022" y="79"/>
                </a:lnTo>
                <a:lnTo>
                  <a:pt x="1015" y="78"/>
                </a:lnTo>
                <a:lnTo>
                  <a:pt x="1009" y="77"/>
                </a:lnTo>
                <a:lnTo>
                  <a:pt x="1002" y="76"/>
                </a:lnTo>
                <a:lnTo>
                  <a:pt x="995" y="76"/>
                </a:lnTo>
                <a:lnTo>
                  <a:pt x="988" y="75"/>
                </a:lnTo>
                <a:lnTo>
                  <a:pt x="981" y="75"/>
                </a:lnTo>
                <a:lnTo>
                  <a:pt x="974" y="75"/>
                </a:lnTo>
                <a:lnTo>
                  <a:pt x="968" y="75"/>
                </a:lnTo>
                <a:lnTo>
                  <a:pt x="961" y="75"/>
                </a:lnTo>
                <a:lnTo>
                  <a:pt x="954" y="76"/>
                </a:lnTo>
                <a:lnTo>
                  <a:pt x="948" y="76"/>
                </a:lnTo>
                <a:lnTo>
                  <a:pt x="941" y="77"/>
                </a:lnTo>
                <a:lnTo>
                  <a:pt x="935" y="77"/>
                </a:lnTo>
                <a:lnTo>
                  <a:pt x="928" y="78"/>
                </a:lnTo>
                <a:lnTo>
                  <a:pt x="922" y="79"/>
                </a:lnTo>
                <a:lnTo>
                  <a:pt x="916" y="81"/>
                </a:lnTo>
                <a:lnTo>
                  <a:pt x="910" y="82"/>
                </a:lnTo>
                <a:lnTo>
                  <a:pt x="904" y="84"/>
                </a:lnTo>
                <a:lnTo>
                  <a:pt x="898" y="85"/>
                </a:lnTo>
                <a:lnTo>
                  <a:pt x="892" y="87"/>
                </a:lnTo>
                <a:lnTo>
                  <a:pt x="886" y="89"/>
                </a:lnTo>
                <a:lnTo>
                  <a:pt x="881" y="91"/>
                </a:lnTo>
                <a:lnTo>
                  <a:pt x="876" y="93"/>
                </a:lnTo>
                <a:lnTo>
                  <a:pt x="871" y="95"/>
                </a:lnTo>
                <a:lnTo>
                  <a:pt x="866" y="98"/>
                </a:lnTo>
                <a:lnTo>
                  <a:pt x="861" y="100"/>
                </a:lnTo>
                <a:lnTo>
                  <a:pt x="856" y="103"/>
                </a:lnTo>
                <a:lnTo>
                  <a:pt x="852" y="106"/>
                </a:lnTo>
                <a:lnTo>
                  <a:pt x="848" y="108"/>
                </a:lnTo>
                <a:lnTo>
                  <a:pt x="844" y="111"/>
                </a:lnTo>
                <a:lnTo>
                  <a:pt x="840" y="115"/>
                </a:lnTo>
                <a:lnTo>
                  <a:pt x="836" y="118"/>
                </a:lnTo>
                <a:lnTo>
                  <a:pt x="833" y="121"/>
                </a:lnTo>
                <a:lnTo>
                  <a:pt x="830" y="125"/>
                </a:lnTo>
                <a:lnTo>
                  <a:pt x="827" y="128"/>
                </a:lnTo>
                <a:lnTo>
                  <a:pt x="827" y="128"/>
                </a:lnTo>
                <a:lnTo>
                  <a:pt x="827" y="124"/>
                </a:lnTo>
                <a:lnTo>
                  <a:pt x="827" y="120"/>
                </a:lnTo>
                <a:lnTo>
                  <a:pt x="826" y="117"/>
                </a:lnTo>
                <a:lnTo>
                  <a:pt x="826" y="113"/>
                </a:lnTo>
                <a:lnTo>
                  <a:pt x="825" y="109"/>
                </a:lnTo>
                <a:lnTo>
                  <a:pt x="824" y="105"/>
                </a:lnTo>
                <a:lnTo>
                  <a:pt x="823" y="100"/>
                </a:lnTo>
                <a:lnTo>
                  <a:pt x="822" y="96"/>
                </a:lnTo>
                <a:lnTo>
                  <a:pt x="820" y="92"/>
                </a:lnTo>
                <a:lnTo>
                  <a:pt x="818" y="88"/>
                </a:lnTo>
                <a:lnTo>
                  <a:pt x="817" y="84"/>
                </a:lnTo>
                <a:lnTo>
                  <a:pt x="814" y="80"/>
                </a:lnTo>
                <a:lnTo>
                  <a:pt x="812" y="76"/>
                </a:lnTo>
                <a:lnTo>
                  <a:pt x="810" y="72"/>
                </a:lnTo>
                <a:lnTo>
                  <a:pt x="807" y="68"/>
                </a:lnTo>
                <a:lnTo>
                  <a:pt x="805" y="64"/>
                </a:lnTo>
                <a:lnTo>
                  <a:pt x="802" y="61"/>
                </a:lnTo>
                <a:lnTo>
                  <a:pt x="799" y="57"/>
                </a:lnTo>
                <a:lnTo>
                  <a:pt x="796" y="53"/>
                </a:lnTo>
                <a:lnTo>
                  <a:pt x="793" y="49"/>
                </a:lnTo>
                <a:lnTo>
                  <a:pt x="789" y="46"/>
                </a:lnTo>
                <a:lnTo>
                  <a:pt x="786" y="42"/>
                </a:lnTo>
                <a:lnTo>
                  <a:pt x="782" y="39"/>
                </a:lnTo>
                <a:lnTo>
                  <a:pt x="778" y="36"/>
                </a:lnTo>
                <a:lnTo>
                  <a:pt x="774" y="32"/>
                </a:lnTo>
                <a:lnTo>
                  <a:pt x="770" y="29"/>
                </a:lnTo>
                <a:lnTo>
                  <a:pt x="766" y="26"/>
                </a:lnTo>
                <a:lnTo>
                  <a:pt x="762" y="23"/>
                </a:lnTo>
                <a:lnTo>
                  <a:pt x="757" y="21"/>
                </a:lnTo>
                <a:lnTo>
                  <a:pt x="753" y="18"/>
                </a:lnTo>
                <a:lnTo>
                  <a:pt x="748" y="16"/>
                </a:lnTo>
                <a:lnTo>
                  <a:pt x="743" y="13"/>
                </a:lnTo>
                <a:lnTo>
                  <a:pt x="738" y="11"/>
                </a:lnTo>
                <a:lnTo>
                  <a:pt x="733" y="9"/>
                </a:lnTo>
                <a:lnTo>
                  <a:pt x="728" y="7"/>
                </a:lnTo>
                <a:lnTo>
                  <a:pt x="723" y="6"/>
                </a:lnTo>
                <a:lnTo>
                  <a:pt x="718" y="4"/>
                </a:lnTo>
                <a:lnTo>
                  <a:pt x="712" y="3"/>
                </a:lnTo>
                <a:lnTo>
                  <a:pt x="707" y="2"/>
                </a:lnTo>
                <a:lnTo>
                  <a:pt x="701" y="1"/>
                </a:lnTo>
                <a:lnTo>
                  <a:pt x="696" y="0"/>
                </a:lnTo>
                <a:lnTo>
                  <a:pt x="690" y="0"/>
                </a:lnTo>
                <a:lnTo>
                  <a:pt x="684" y="0"/>
                </a:lnTo>
                <a:lnTo>
                  <a:pt x="679" y="0"/>
                </a:lnTo>
                <a:lnTo>
                  <a:pt x="673" y="0"/>
                </a:lnTo>
                <a:lnTo>
                  <a:pt x="667" y="1"/>
                </a:lnTo>
                <a:lnTo>
                  <a:pt x="661" y="1"/>
                </a:lnTo>
                <a:lnTo>
                  <a:pt x="655" y="2"/>
                </a:lnTo>
                <a:lnTo>
                  <a:pt x="648" y="4"/>
                </a:lnTo>
                <a:lnTo>
                  <a:pt x="642" y="5"/>
                </a:lnTo>
                <a:lnTo>
                  <a:pt x="636" y="7"/>
                </a:lnTo>
                <a:lnTo>
                  <a:pt x="630" y="9"/>
                </a:lnTo>
                <a:lnTo>
                  <a:pt x="623" y="12"/>
                </a:lnTo>
                <a:lnTo>
                  <a:pt x="617" y="14"/>
                </a:lnTo>
                <a:lnTo>
                  <a:pt x="611" y="17"/>
                </a:lnTo>
                <a:lnTo>
                  <a:pt x="604" y="21"/>
                </a:lnTo>
                <a:lnTo>
                  <a:pt x="598" y="24"/>
                </a:lnTo>
                <a:lnTo>
                  <a:pt x="591" y="28"/>
                </a:lnTo>
                <a:lnTo>
                  <a:pt x="584" y="33"/>
                </a:lnTo>
                <a:lnTo>
                  <a:pt x="578" y="37"/>
                </a:lnTo>
                <a:lnTo>
                  <a:pt x="571" y="42"/>
                </a:lnTo>
                <a:lnTo>
                  <a:pt x="565" y="48"/>
                </a:lnTo>
                <a:lnTo>
                  <a:pt x="558" y="54"/>
                </a:lnTo>
                <a:lnTo>
                  <a:pt x="551" y="60"/>
                </a:lnTo>
                <a:lnTo>
                  <a:pt x="545" y="66"/>
                </a:lnTo>
                <a:lnTo>
                  <a:pt x="538" y="73"/>
                </a:lnTo>
                <a:lnTo>
                  <a:pt x="538" y="73"/>
                </a:lnTo>
                <a:lnTo>
                  <a:pt x="533" y="71"/>
                </a:lnTo>
                <a:lnTo>
                  <a:pt x="527" y="69"/>
                </a:lnTo>
                <a:lnTo>
                  <a:pt x="521" y="67"/>
                </a:lnTo>
                <a:lnTo>
                  <a:pt x="515" y="65"/>
                </a:lnTo>
                <a:lnTo>
                  <a:pt x="509" y="64"/>
                </a:lnTo>
                <a:lnTo>
                  <a:pt x="503" y="63"/>
                </a:lnTo>
                <a:lnTo>
                  <a:pt x="497" y="61"/>
                </a:lnTo>
                <a:lnTo>
                  <a:pt x="491" y="61"/>
                </a:lnTo>
                <a:lnTo>
                  <a:pt x="485" y="60"/>
                </a:lnTo>
                <a:lnTo>
                  <a:pt x="479" y="59"/>
                </a:lnTo>
                <a:lnTo>
                  <a:pt x="473" y="59"/>
                </a:lnTo>
                <a:lnTo>
                  <a:pt x="466" y="59"/>
                </a:lnTo>
                <a:lnTo>
                  <a:pt x="460" y="59"/>
                </a:lnTo>
                <a:lnTo>
                  <a:pt x="454" y="59"/>
                </a:lnTo>
                <a:lnTo>
                  <a:pt x="448" y="60"/>
                </a:lnTo>
                <a:lnTo>
                  <a:pt x="442" y="61"/>
                </a:lnTo>
                <a:lnTo>
                  <a:pt x="435" y="61"/>
                </a:lnTo>
                <a:lnTo>
                  <a:pt x="429" y="62"/>
                </a:lnTo>
                <a:lnTo>
                  <a:pt x="423" y="64"/>
                </a:lnTo>
                <a:lnTo>
                  <a:pt x="417" y="65"/>
                </a:lnTo>
                <a:lnTo>
                  <a:pt x="411" y="67"/>
                </a:lnTo>
                <a:lnTo>
                  <a:pt x="405" y="68"/>
                </a:lnTo>
                <a:lnTo>
                  <a:pt x="399" y="70"/>
                </a:lnTo>
                <a:lnTo>
                  <a:pt x="393" y="72"/>
                </a:lnTo>
                <a:lnTo>
                  <a:pt x="387" y="75"/>
                </a:lnTo>
                <a:lnTo>
                  <a:pt x="381" y="77"/>
                </a:lnTo>
                <a:lnTo>
                  <a:pt x="376" y="80"/>
                </a:lnTo>
                <a:lnTo>
                  <a:pt x="370" y="83"/>
                </a:lnTo>
                <a:lnTo>
                  <a:pt x="365" y="86"/>
                </a:lnTo>
                <a:lnTo>
                  <a:pt x="359" y="89"/>
                </a:lnTo>
                <a:lnTo>
                  <a:pt x="354" y="92"/>
                </a:lnTo>
                <a:lnTo>
                  <a:pt x="349" y="96"/>
                </a:lnTo>
                <a:lnTo>
                  <a:pt x="344" y="100"/>
                </a:lnTo>
                <a:lnTo>
                  <a:pt x="339" y="103"/>
                </a:lnTo>
                <a:lnTo>
                  <a:pt x="335" y="107"/>
                </a:lnTo>
                <a:lnTo>
                  <a:pt x="330" y="112"/>
                </a:lnTo>
                <a:lnTo>
                  <a:pt x="326" y="116"/>
                </a:lnTo>
                <a:lnTo>
                  <a:pt x="321" y="121"/>
                </a:lnTo>
                <a:lnTo>
                  <a:pt x="317" y="125"/>
                </a:lnTo>
                <a:lnTo>
                  <a:pt x="314" y="130"/>
                </a:lnTo>
                <a:lnTo>
                  <a:pt x="310" y="135"/>
                </a:lnTo>
                <a:lnTo>
                  <a:pt x="306" y="141"/>
                </a:lnTo>
                <a:lnTo>
                  <a:pt x="303" y="146"/>
                </a:lnTo>
                <a:lnTo>
                  <a:pt x="300" y="151"/>
                </a:lnTo>
                <a:lnTo>
                  <a:pt x="297" y="157"/>
                </a:lnTo>
                <a:lnTo>
                  <a:pt x="294" y="163"/>
                </a:lnTo>
                <a:lnTo>
                  <a:pt x="292" y="169"/>
                </a:lnTo>
                <a:lnTo>
                  <a:pt x="290" y="175"/>
                </a:lnTo>
                <a:lnTo>
                  <a:pt x="288" y="182"/>
                </a:lnTo>
                <a:lnTo>
                  <a:pt x="286" y="188"/>
                </a:lnTo>
                <a:lnTo>
                  <a:pt x="285" y="195"/>
                </a:lnTo>
                <a:lnTo>
                  <a:pt x="283" y="202"/>
                </a:lnTo>
                <a:lnTo>
                  <a:pt x="282" y="209"/>
                </a:lnTo>
                <a:lnTo>
                  <a:pt x="282" y="216"/>
                </a:lnTo>
                <a:lnTo>
                  <a:pt x="281" y="223"/>
                </a:lnTo>
                <a:lnTo>
                  <a:pt x="281" y="223"/>
                </a:lnTo>
                <a:lnTo>
                  <a:pt x="276" y="221"/>
                </a:lnTo>
                <a:lnTo>
                  <a:pt x="271" y="219"/>
                </a:lnTo>
                <a:lnTo>
                  <a:pt x="265" y="217"/>
                </a:lnTo>
                <a:lnTo>
                  <a:pt x="260" y="216"/>
                </a:lnTo>
                <a:lnTo>
                  <a:pt x="254" y="214"/>
                </a:lnTo>
                <a:lnTo>
                  <a:pt x="248" y="213"/>
                </a:lnTo>
                <a:lnTo>
                  <a:pt x="242" y="211"/>
                </a:lnTo>
                <a:lnTo>
                  <a:pt x="236" y="210"/>
                </a:lnTo>
                <a:lnTo>
                  <a:pt x="230" y="209"/>
                </a:lnTo>
                <a:lnTo>
                  <a:pt x="224" y="208"/>
                </a:lnTo>
                <a:lnTo>
                  <a:pt x="218" y="207"/>
                </a:lnTo>
                <a:lnTo>
                  <a:pt x="211" y="206"/>
                </a:lnTo>
                <a:lnTo>
                  <a:pt x="205" y="206"/>
                </a:lnTo>
                <a:lnTo>
                  <a:pt x="198" y="206"/>
                </a:lnTo>
                <a:lnTo>
                  <a:pt x="192" y="205"/>
                </a:lnTo>
                <a:lnTo>
                  <a:pt x="185" y="205"/>
                </a:lnTo>
                <a:lnTo>
                  <a:pt x="179" y="205"/>
                </a:lnTo>
                <a:lnTo>
                  <a:pt x="172" y="206"/>
                </a:lnTo>
                <a:lnTo>
                  <a:pt x="165" y="206"/>
                </a:lnTo>
                <a:lnTo>
                  <a:pt x="158" y="207"/>
                </a:lnTo>
                <a:lnTo>
                  <a:pt x="152" y="208"/>
                </a:lnTo>
                <a:lnTo>
                  <a:pt x="145" y="209"/>
                </a:lnTo>
                <a:lnTo>
                  <a:pt x="138" y="210"/>
                </a:lnTo>
                <a:lnTo>
                  <a:pt x="131" y="211"/>
                </a:lnTo>
                <a:lnTo>
                  <a:pt x="124" y="213"/>
                </a:lnTo>
                <a:lnTo>
                  <a:pt x="117" y="215"/>
                </a:lnTo>
                <a:lnTo>
                  <a:pt x="110" y="217"/>
                </a:lnTo>
                <a:lnTo>
                  <a:pt x="103" y="219"/>
                </a:lnTo>
                <a:lnTo>
                  <a:pt x="96" y="222"/>
                </a:lnTo>
                <a:lnTo>
                  <a:pt x="89" y="224"/>
                </a:lnTo>
                <a:lnTo>
                  <a:pt x="82" y="227"/>
                </a:lnTo>
                <a:lnTo>
                  <a:pt x="76" y="230"/>
                </a:lnTo>
                <a:lnTo>
                  <a:pt x="69" y="234"/>
                </a:lnTo>
                <a:lnTo>
                  <a:pt x="62" y="237"/>
                </a:lnTo>
                <a:lnTo>
                  <a:pt x="55" y="241"/>
                </a:lnTo>
                <a:lnTo>
                  <a:pt x="48" y="246"/>
                </a:lnTo>
                <a:lnTo>
                  <a:pt x="42" y="250"/>
                </a:lnTo>
                <a:lnTo>
                  <a:pt x="35" y="255"/>
                </a:lnTo>
                <a:lnTo>
                  <a:pt x="28" y="260"/>
                </a:lnTo>
                <a:lnTo>
                  <a:pt x="22" y="265"/>
                </a:lnTo>
                <a:lnTo>
                  <a:pt x="15" y="270"/>
                </a:lnTo>
                <a:lnTo>
                  <a:pt x="9" y="276"/>
                </a:lnTo>
                <a:lnTo>
                  <a:pt x="9" y="276"/>
                </a:lnTo>
                <a:lnTo>
                  <a:pt x="7" y="278"/>
                </a:lnTo>
                <a:lnTo>
                  <a:pt x="5" y="280"/>
                </a:lnTo>
                <a:lnTo>
                  <a:pt x="4" y="283"/>
                </a:lnTo>
                <a:lnTo>
                  <a:pt x="2" y="285"/>
                </a:lnTo>
                <a:lnTo>
                  <a:pt x="1" y="288"/>
                </a:lnTo>
                <a:lnTo>
                  <a:pt x="1" y="290"/>
                </a:lnTo>
                <a:lnTo>
                  <a:pt x="0" y="293"/>
                </a:lnTo>
                <a:lnTo>
                  <a:pt x="0" y="295"/>
                </a:lnTo>
                <a:lnTo>
                  <a:pt x="0" y="298"/>
                </a:lnTo>
                <a:lnTo>
                  <a:pt x="0" y="300"/>
                </a:lnTo>
                <a:lnTo>
                  <a:pt x="1" y="303"/>
                </a:lnTo>
                <a:lnTo>
                  <a:pt x="1" y="306"/>
                </a:lnTo>
                <a:lnTo>
                  <a:pt x="2" y="308"/>
                </a:lnTo>
                <a:lnTo>
                  <a:pt x="4" y="311"/>
                </a:lnTo>
                <a:lnTo>
                  <a:pt x="5" y="314"/>
                </a:lnTo>
                <a:lnTo>
                  <a:pt x="6" y="317"/>
                </a:lnTo>
                <a:lnTo>
                  <a:pt x="8" y="320"/>
                </a:lnTo>
                <a:lnTo>
                  <a:pt x="10" y="322"/>
                </a:lnTo>
                <a:lnTo>
                  <a:pt x="12" y="325"/>
                </a:lnTo>
                <a:lnTo>
                  <a:pt x="15" y="328"/>
                </a:lnTo>
                <a:lnTo>
                  <a:pt x="17" y="331"/>
                </a:lnTo>
                <a:lnTo>
                  <a:pt x="20" y="334"/>
                </a:lnTo>
                <a:lnTo>
                  <a:pt x="23" y="336"/>
                </a:lnTo>
                <a:lnTo>
                  <a:pt x="26" y="339"/>
                </a:lnTo>
                <a:lnTo>
                  <a:pt x="29" y="342"/>
                </a:lnTo>
                <a:lnTo>
                  <a:pt x="32" y="345"/>
                </a:lnTo>
                <a:lnTo>
                  <a:pt x="36" y="348"/>
                </a:lnTo>
                <a:lnTo>
                  <a:pt x="40" y="350"/>
                </a:lnTo>
                <a:lnTo>
                  <a:pt x="44" y="353"/>
                </a:lnTo>
                <a:lnTo>
                  <a:pt x="48" y="356"/>
                </a:lnTo>
                <a:lnTo>
                  <a:pt x="52" y="358"/>
                </a:lnTo>
                <a:lnTo>
                  <a:pt x="56" y="361"/>
                </a:lnTo>
                <a:lnTo>
                  <a:pt x="61" y="364"/>
                </a:lnTo>
                <a:lnTo>
                  <a:pt x="66" y="366"/>
                </a:lnTo>
                <a:lnTo>
                  <a:pt x="71" y="369"/>
                </a:lnTo>
                <a:lnTo>
                  <a:pt x="75" y="371"/>
                </a:lnTo>
                <a:lnTo>
                  <a:pt x="81" y="374"/>
                </a:lnTo>
                <a:lnTo>
                  <a:pt x="86" y="376"/>
                </a:lnTo>
                <a:lnTo>
                  <a:pt x="91" y="378"/>
                </a:lnTo>
                <a:lnTo>
                  <a:pt x="97" y="381"/>
                </a:lnTo>
                <a:lnTo>
                  <a:pt x="102" y="383"/>
                </a:lnTo>
                <a:lnTo>
                  <a:pt x="108" y="385"/>
                </a:lnTo>
                <a:lnTo>
                  <a:pt x="114" y="387"/>
                </a:lnTo>
                <a:lnTo>
                  <a:pt x="120" y="389"/>
                </a:lnTo>
                <a:lnTo>
                  <a:pt x="126" y="391"/>
                </a:lnTo>
                <a:lnTo>
                  <a:pt x="132" y="393"/>
                </a:lnTo>
                <a:lnTo>
                  <a:pt x="138" y="394"/>
                </a:lnTo>
                <a:lnTo>
                  <a:pt x="144" y="396"/>
                </a:lnTo>
                <a:lnTo>
                  <a:pt x="151" y="398"/>
                </a:lnTo>
                <a:lnTo>
                  <a:pt x="157" y="399"/>
                </a:lnTo>
                <a:lnTo>
                  <a:pt x="164" y="401"/>
                </a:lnTo>
                <a:lnTo>
                  <a:pt x="171" y="402"/>
                </a:lnTo>
                <a:lnTo>
                  <a:pt x="177" y="403"/>
                </a:lnTo>
                <a:lnTo>
                  <a:pt x="184" y="404"/>
                </a:lnTo>
                <a:lnTo>
                  <a:pt x="191" y="405"/>
                </a:lnTo>
                <a:lnTo>
                  <a:pt x="198" y="406"/>
                </a:lnTo>
                <a:lnTo>
                  <a:pt x="205" y="407"/>
                </a:lnTo>
                <a:lnTo>
                  <a:pt x="212" y="408"/>
                </a:lnTo>
                <a:lnTo>
                  <a:pt x="219" y="408"/>
                </a:lnTo>
                <a:lnTo>
                  <a:pt x="227" y="408"/>
                </a:lnTo>
                <a:lnTo>
                  <a:pt x="234" y="409"/>
                </a:lnTo>
                <a:lnTo>
                  <a:pt x="241" y="409"/>
                </a:lnTo>
                <a:lnTo>
                  <a:pt x="248" y="409"/>
                </a:lnTo>
                <a:lnTo>
                  <a:pt x="256" y="409"/>
                </a:lnTo>
                <a:lnTo>
                  <a:pt x="263" y="409"/>
                </a:lnTo>
                <a:lnTo>
                  <a:pt x="271" y="408"/>
                </a:lnTo>
                <a:lnTo>
                  <a:pt x="278" y="408"/>
                </a:lnTo>
                <a:lnTo>
                  <a:pt x="286" y="407"/>
                </a:lnTo>
                <a:lnTo>
                  <a:pt x="293" y="406"/>
                </a:lnTo>
                <a:lnTo>
                  <a:pt x="301" y="405"/>
                </a:lnTo>
                <a:lnTo>
                  <a:pt x="308" y="404"/>
                </a:lnTo>
                <a:lnTo>
                  <a:pt x="316" y="403"/>
                </a:lnTo>
                <a:lnTo>
                  <a:pt x="323" y="401"/>
                </a:lnTo>
                <a:lnTo>
                  <a:pt x="331" y="400"/>
                </a:lnTo>
                <a:lnTo>
                  <a:pt x="338" y="398"/>
                </a:lnTo>
                <a:lnTo>
                  <a:pt x="346" y="396"/>
                </a:lnTo>
                <a:lnTo>
                  <a:pt x="353" y="394"/>
                </a:lnTo>
                <a:lnTo>
                  <a:pt x="361" y="392"/>
                </a:lnTo>
                <a:lnTo>
                  <a:pt x="369" y="389"/>
                </a:lnTo>
                <a:lnTo>
                  <a:pt x="376" y="387"/>
                </a:lnTo>
                <a:lnTo>
                  <a:pt x="384" y="384"/>
                </a:lnTo>
                <a:lnTo>
                  <a:pt x="391" y="381"/>
                </a:lnTo>
                <a:lnTo>
                  <a:pt x="398" y="377"/>
                </a:lnTo>
                <a:lnTo>
                  <a:pt x="406" y="374"/>
                </a:lnTo>
                <a:lnTo>
                  <a:pt x="413" y="370"/>
                </a:lnTo>
                <a:lnTo>
                  <a:pt x="420" y="366"/>
                </a:lnTo>
                <a:lnTo>
                  <a:pt x="428" y="362"/>
                </a:lnTo>
                <a:lnTo>
                  <a:pt x="428" y="362"/>
                </a:lnTo>
                <a:lnTo>
                  <a:pt x="436" y="368"/>
                </a:lnTo>
                <a:lnTo>
                  <a:pt x="445" y="373"/>
                </a:lnTo>
                <a:lnTo>
                  <a:pt x="453" y="378"/>
                </a:lnTo>
                <a:lnTo>
                  <a:pt x="461" y="383"/>
                </a:lnTo>
                <a:lnTo>
                  <a:pt x="469" y="387"/>
                </a:lnTo>
                <a:lnTo>
                  <a:pt x="477" y="392"/>
                </a:lnTo>
                <a:lnTo>
                  <a:pt x="484" y="395"/>
                </a:lnTo>
                <a:lnTo>
                  <a:pt x="492" y="399"/>
                </a:lnTo>
                <a:lnTo>
                  <a:pt x="499" y="402"/>
                </a:lnTo>
                <a:lnTo>
                  <a:pt x="506" y="406"/>
                </a:lnTo>
                <a:lnTo>
                  <a:pt x="512" y="408"/>
                </a:lnTo>
                <a:lnTo>
                  <a:pt x="519" y="411"/>
                </a:lnTo>
                <a:lnTo>
                  <a:pt x="525" y="413"/>
                </a:lnTo>
                <a:lnTo>
                  <a:pt x="532" y="415"/>
                </a:lnTo>
                <a:lnTo>
                  <a:pt x="538" y="417"/>
                </a:lnTo>
                <a:lnTo>
                  <a:pt x="544" y="419"/>
                </a:lnTo>
                <a:lnTo>
                  <a:pt x="550" y="420"/>
                </a:lnTo>
                <a:lnTo>
                  <a:pt x="555" y="421"/>
                </a:lnTo>
                <a:lnTo>
                  <a:pt x="561" y="422"/>
                </a:lnTo>
                <a:lnTo>
                  <a:pt x="566" y="422"/>
                </a:lnTo>
                <a:lnTo>
                  <a:pt x="572" y="422"/>
                </a:lnTo>
                <a:lnTo>
                  <a:pt x="577" y="422"/>
                </a:lnTo>
                <a:lnTo>
                  <a:pt x="582" y="422"/>
                </a:lnTo>
                <a:lnTo>
                  <a:pt x="587" y="422"/>
                </a:lnTo>
                <a:lnTo>
                  <a:pt x="592" y="421"/>
                </a:lnTo>
                <a:lnTo>
                  <a:pt x="597" y="420"/>
                </a:lnTo>
                <a:lnTo>
                  <a:pt x="602" y="418"/>
                </a:lnTo>
                <a:lnTo>
                  <a:pt x="607" y="417"/>
                </a:lnTo>
                <a:lnTo>
                  <a:pt x="611" y="415"/>
                </a:lnTo>
                <a:lnTo>
                  <a:pt x="616" y="413"/>
                </a:lnTo>
                <a:lnTo>
                  <a:pt x="620" y="411"/>
                </a:lnTo>
                <a:lnTo>
                  <a:pt x="625" y="408"/>
                </a:lnTo>
                <a:lnTo>
                  <a:pt x="629" y="405"/>
                </a:lnTo>
                <a:lnTo>
                  <a:pt x="634" y="402"/>
                </a:lnTo>
                <a:lnTo>
                  <a:pt x="638" y="399"/>
                </a:lnTo>
                <a:lnTo>
                  <a:pt x="642" y="395"/>
                </a:lnTo>
                <a:lnTo>
                  <a:pt x="646" y="391"/>
                </a:lnTo>
                <a:lnTo>
                  <a:pt x="651" y="387"/>
                </a:lnTo>
                <a:lnTo>
                  <a:pt x="655" y="383"/>
                </a:lnTo>
                <a:lnTo>
                  <a:pt x="659" y="378"/>
                </a:lnTo>
                <a:lnTo>
                  <a:pt x="664" y="374"/>
                </a:lnTo>
                <a:lnTo>
                  <a:pt x="668" y="369"/>
                </a:lnTo>
                <a:lnTo>
                  <a:pt x="672" y="363"/>
                </a:lnTo>
                <a:lnTo>
                  <a:pt x="676" y="358"/>
                </a:lnTo>
                <a:lnTo>
                  <a:pt x="681" y="352"/>
                </a:lnTo>
                <a:lnTo>
                  <a:pt x="685" y="346"/>
                </a:lnTo>
                <a:lnTo>
                  <a:pt x="689" y="340"/>
                </a:lnTo>
                <a:lnTo>
                  <a:pt x="694" y="333"/>
                </a:lnTo>
                <a:lnTo>
                  <a:pt x="698" y="326"/>
                </a:lnTo>
                <a:lnTo>
                  <a:pt x="698" y="326"/>
                </a:lnTo>
                <a:lnTo>
                  <a:pt x="703" y="335"/>
                </a:lnTo>
                <a:lnTo>
                  <a:pt x="709" y="343"/>
                </a:lnTo>
                <a:lnTo>
                  <a:pt x="715" y="350"/>
                </a:lnTo>
                <a:lnTo>
                  <a:pt x="720" y="358"/>
                </a:lnTo>
                <a:lnTo>
                  <a:pt x="726" y="365"/>
                </a:lnTo>
                <a:lnTo>
                  <a:pt x="732" y="371"/>
                </a:lnTo>
                <a:lnTo>
                  <a:pt x="738" y="378"/>
                </a:lnTo>
                <a:lnTo>
                  <a:pt x="743" y="384"/>
                </a:lnTo>
                <a:lnTo>
                  <a:pt x="749" y="389"/>
                </a:lnTo>
                <a:lnTo>
                  <a:pt x="755" y="395"/>
                </a:lnTo>
                <a:lnTo>
                  <a:pt x="761" y="400"/>
                </a:lnTo>
                <a:lnTo>
                  <a:pt x="767" y="405"/>
                </a:lnTo>
                <a:lnTo>
                  <a:pt x="773" y="410"/>
                </a:lnTo>
                <a:lnTo>
                  <a:pt x="779" y="414"/>
                </a:lnTo>
                <a:lnTo>
                  <a:pt x="785" y="418"/>
                </a:lnTo>
                <a:lnTo>
                  <a:pt x="791" y="422"/>
                </a:lnTo>
                <a:lnTo>
                  <a:pt x="798" y="426"/>
                </a:lnTo>
                <a:lnTo>
                  <a:pt x="804" y="429"/>
                </a:lnTo>
                <a:lnTo>
                  <a:pt x="810" y="432"/>
                </a:lnTo>
                <a:lnTo>
                  <a:pt x="816" y="435"/>
                </a:lnTo>
                <a:lnTo>
                  <a:pt x="822" y="438"/>
                </a:lnTo>
                <a:lnTo>
                  <a:pt x="828" y="441"/>
                </a:lnTo>
                <a:lnTo>
                  <a:pt x="834" y="443"/>
                </a:lnTo>
                <a:lnTo>
                  <a:pt x="841" y="445"/>
                </a:lnTo>
                <a:lnTo>
                  <a:pt x="847" y="447"/>
                </a:lnTo>
                <a:lnTo>
                  <a:pt x="853" y="449"/>
                </a:lnTo>
                <a:lnTo>
                  <a:pt x="859" y="451"/>
                </a:lnTo>
                <a:lnTo>
                  <a:pt x="865" y="452"/>
                </a:lnTo>
                <a:lnTo>
                  <a:pt x="871" y="453"/>
                </a:lnTo>
                <a:lnTo>
                  <a:pt x="877" y="454"/>
                </a:lnTo>
                <a:lnTo>
                  <a:pt x="883" y="455"/>
                </a:lnTo>
                <a:lnTo>
                  <a:pt x="889" y="456"/>
                </a:lnTo>
                <a:lnTo>
                  <a:pt x="895" y="457"/>
                </a:lnTo>
                <a:lnTo>
                  <a:pt x="901" y="458"/>
                </a:lnTo>
                <a:lnTo>
                  <a:pt x="907" y="458"/>
                </a:lnTo>
                <a:lnTo>
                  <a:pt x="913" y="458"/>
                </a:lnTo>
                <a:lnTo>
                  <a:pt x="919" y="459"/>
                </a:lnTo>
                <a:lnTo>
                  <a:pt x="925" y="459"/>
                </a:lnTo>
                <a:lnTo>
                  <a:pt x="930" y="459"/>
                </a:lnTo>
                <a:lnTo>
                  <a:pt x="936" y="459"/>
                </a:lnTo>
                <a:lnTo>
                  <a:pt x="942" y="459"/>
                </a:lnTo>
                <a:lnTo>
                  <a:pt x="947" y="458"/>
                </a:lnTo>
                <a:lnTo>
                  <a:pt x="953" y="458"/>
                </a:lnTo>
                <a:lnTo>
                  <a:pt x="958" y="458"/>
                </a:lnTo>
                <a:lnTo>
                  <a:pt x="964" y="457"/>
                </a:lnTo>
                <a:lnTo>
                  <a:pt x="969" y="457"/>
                </a:lnTo>
                <a:lnTo>
                  <a:pt x="974" y="457"/>
                </a:lnTo>
                <a:lnTo>
                  <a:pt x="979" y="456"/>
                </a:lnTo>
                <a:lnTo>
                  <a:pt x="985" y="456"/>
                </a:lnTo>
                <a:lnTo>
                  <a:pt x="985" y="456"/>
                </a:lnTo>
                <a:lnTo>
                  <a:pt x="991" y="455"/>
                </a:lnTo>
                <a:lnTo>
                  <a:pt x="997" y="453"/>
                </a:lnTo>
                <a:lnTo>
                  <a:pt x="1004" y="452"/>
                </a:lnTo>
                <a:lnTo>
                  <a:pt x="1010" y="450"/>
                </a:lnTo>
                <a:lnTo>
                  <a:pt x="1017" y="448"/>
                </a:lnTo>
                <a:lnTo>
                  <a:pt x="1024" y="446"/>
                </a:lnTo>
                <a:lnTo>
                  <a:pt x="1030" y="443"/>
                </a:lnTo>
                <a:lnTo>
                  <a:pt x="1037" y="441"/>
                </a:lnTo>
                <a:lnTo>
                  <a:pt x="1044" y="438"/>
                </a:lnTo>
                <a:lnTo>
                  <a:pt x="1051" y="434"/>
                </a:lnTo>
                <a:lnTo>
                  <a:pt x="1058" y="431"/>
                </a:lnTo>
                <a:lnTo>
                  <a:pt x="1064" y="428"/>
                </a:lnTo>
                <a:lnTo>
                  <a:pt x="1071" y="424"/>
                </a:lnTo>
                <a:lnTo>
                  <a:pt x="1078" y="420"/>
                </a:lnTo>
                <a:lnTo>
                  <a:pt x="1085" y="417"/>
                </a:lnTo>
                <a:lnTo>
                  <a:pt x="1092" y="413"/>
                </a:lnTo>
                <a:lnTo>
                  <a:pt x="1099" y="409"/>
                </a:lnTo>
                <a:lnTo>
                  <a:pt x="1106" y="405"/>
                </a:lnTo>
                <a:lnTo>
                  <a:pt x="1113" y="401"/>
                </a:lnTo>
                <a:lnTo>
                  <a:pt x="1120" y="397"/>
                </a:lnTo>
                <a:lnTo>
                  <a:pt x="1126" y="393"/>
                </a:lnTo>
                <a:lnTo>
                  <a:pt x="1133" y="389"/>
                </a:lnTo>
                <a:lnTo>
                  <a:pt x="1140" y="385"/>
                </a:lnTo>
                <a:lnTo>
                  <a:pt x="1147" y="381"/>
                </a:lnTo>
                <a:lnTo>
                  <a:pt x="1153" y="377"/>
                </a:lnTo>
                <a:lnTo>
                  <a:pt x="1160" y="374"/>
                </a:lnTo>
                <a:lnTo>
                  <a:pt x="1166" y="370"/>
                </a:lnTo>
                <a:lnTo>
                  <a:pt x="1173" y="367"/>
                </a:lnTo>
                <a:lnTo>
                  <a:pt x="1179" y="364"/>
                </a:lnTo>
                <a:lnTo>
                  <a:pt x="1185" y="361"/>
                </a:lnTo>
                <a:lnTo>
                  <a:pt x="1192" y="358"/>
                </a:lnTo>
                <a:lnTo>
                  <a:pt x="1198" y="355"/>
                </a:lnTo>
                <a:lnTo>
                  <a:pt x="1204" y="353"/>
                </a:lnTo>
                <a:lnTo>
                  <a:pt x="1210" y="351"/>
                </a:lnTo>
                <a:lnTo>
                  <a:pt x="1216" y="349"/>
                </a:lnTo>
                <a:lnTo>
                  <a:pt x="1221" y="347"/>
                </a:lnTo>
                <a:lnTo>
                  <a:pt x="1227" y="346"/>
                </a:lnTo>
                <a:lnTo>
                  <a:pt x="1232" y="345"/>
                </a:lnTo>
                <a:lnTo>
                  <a:pt x="1238" y="344"/>
                </a:lnTo>
                <a:lnTo>
                  <a:pt x="1243" y="344"/>
                </a:lnTo>
                <a:lnTo>
                  <a:pt x="1243" y="344"/>
                </a:lnTo>
                <a:lnTo>
                  <a:pt x="1248" y="344"/>
                </a:lnTo>
                <a:lnTo>
                  <a:pt x="1252" y="344"/>
                </a:lnTo>
                <a:lnTo>
                  <a:pt x="1257" y="344"/>
                </a:lnTo>
                <a:lnTo>
                  <a:pt x="1261" y="345"/>
                </a:lnTo>
                <a:lnTo>
                  <a:pt x="1266" y="345"/>
                </a:lnTo>
                <a:lnTo>
                  <a:pt x="1270" y="345"/>
                </a:lnTo>
                <a:lnTo>
                  <a:pt x="1274" y="346"/>
                </a:lnTo>
                <a:lnTo>
                  <a:pt x="1278" y="347"/>
                </a:lnTo>
                <a:lnTo>
                  <a:pt x="1283" y="347"/>
                </a:lnTo>
                <a:lnTo>
                  <a:pt x="1287" y="348"/>
                </a:lnTo>
                <a:lnTo>
                  <a:pt x="1291" y="349"/>
                </a:lnTo>
                <a:lnTo>
                  <a:pt x="1295" y="350"/>
                </a:lnTo>
                <a:lnTo>
                  <a:pt x="1300" y="351"/>
                </a:lnTo>
                <a:lnTo>
                  <a:pt x="1304" y="352"/>
                </a:lnTo>
                <a:lnTo>
                  <a:pt x="1309" y="354"/>
                </a:lnTo>
                <a:lnTo>
                  <a:pt x="1313" y="355"/>
                </a:lnTo>
                <a:lnTo>
                  <a:pt x="1318" y="357"/>
                </a:lnTo>
                <a:lnTo>
                  <a:pt x="1323" y="358"/>
                </a:lnTo>
                <a:lnTo>
                  <a:pt x="1328" y="360"/>
                </a:lnTo>
                <a:lnTo>
                  <a:pt x="1334" y="362"/>
                </a:lnTo>
                <a:lnTo>
                  <a:pt x="1339" y="363"/>
                </a:lnTo>
                <a:lnTo>
                  <a:pt x="1345" y="365"/>
                </a:lnTo>
                <a:lnTo>
                  <a:pt x="1351" y="367"/>
                </a:lnTo>
                <a:lnTo>
                  <a:pt x="1357" y="369"/>
                </a:lnTo>
                <a:lnTo>
                  <a:pt x="1364" y="371"/>
                </a:lnTo>
                <a:lnTo>
                  <a:pt x="1371" y="374"/>
                </a:lnTo>
                <a:lnTo>
                  <a:pt x="1378" y="376"/>
                </a:lnTo>
                <a:lnTo>
                  <a:pt x="1385" y="378"/>
                </a:lnTo>
                <a:lnTo>
                  <a:pt x="1393" y="381"/>
                </a:lnTo>
                <a:lnTo>
                  <a:pt x="1401" y="383"/>
                </a:lnTo>
                <a:lnTo>
                  <a:pt x="1410" y="386"/>
                </a:lnTo>
                <a:lnTo>
                  <a:pt x="1419" y="389"/>
                </a:lnTo>
                <a:lnTo>
                  <a:pt x="1429" y="391"/>
                </a:lnTo>
                <a:lnTo>
                  <a:pt x="1439" y="394"/>
                </a:lnTo>
                <a:lnTo>
                  <a:pt x="1449" y="397"/>
                </a:lnTo>
                <a:lnTo>
                  <a:pt x="1460" y="400"/>
                </a:lnTo>
                <a:lnTo>
                  <a:pt x="1472" y="403"/>
                </a:lnTo>
                <a:lnTo>
                  <a:pt x="1483" y="406"/>
                </a:lnTo>
                <a:lnTo>
                  <a:pt x="1496" y="409"/>
                </a:lnTo>
                <a:lnTo>
                  <a:pt x="1509" y="412"/>
                </a:lnTo>
                <a:lnTo>
                  <a:pt x="1523" y="416"/>
                </a:lnTo>
                <a:lnTo>
                  <a:pt x="1537" y="419"/>
                </a:lnTo>
                <a:lnTo>
                  <a:pt x="1537" y="419"/>
                </a:lnTo>
                <a:lnTo>
                  <a:pt x="1540" y="418"/>
                </a:lnTo>
                <a:lnTo>
                  <a:pt x="1544" y="417"/>
                </a:lnTo>
                <a:lnTo>
                  <a:pt x="1547" y="416"/>
                </a:lnTo>
                <a:lnTo>
                  <a:pt x="1551" y="415"/>
                </a:lnTo>
                <a:lnTo>
                  <a:pt x="1554" y="414"/>
                </a:lnTo>
                <a:lnTo>
                  <a:pt x="1558" y="412"/>
                </a:lnTo>
                <a:lnTo>
                  <a:pt x="1561" y="411"/>
                </a:lnTo>
                <a:lnTo>
                  <a:pt x="1565" y="409"/>
                </a:lnTo>
                <a:lnTo>
                  <a:pt x="1568" y="407"/>
                </a:lnTo>
                <a:lnTo>
                  <a:pt x="1572" y="405"/>
                </a:lnTo>
                <a:lnTo>
                  <a:pt x="1575" y="403"/>
                </a:lnTo>
                <a:lnTo>
                  <a:pt x="1578" y="400"/>
                </a:lnTo>
                <a:lnTo>
                  <a:pt x="1582" y="398"/>
                </a:lnTo>
                <a:lnTo>
                  <a:pt x="1585" y="396"/>
                </a:lnTo>
                <a:lnTo>
                  <a:pt x="1588" y="393"/>
                </a:lnTo>
                <a:lnTo>
                  <a:pt x="1591" y="391"/>
                </a:lnTo>
                <a:lnTo>
                  <a:pt x="1594" y="388"/>
                </a:lnTo>
                <a:lnTo>
                  <a:pt x="1597" y="385"/>
                </a:lnTo>
                <a:lnTo>
                  <a:pt x="1600" y="382"/>
                </a:lnTo>
                <a:lnTo>
                  <a:pt x="1602" y="379"/>
                </a:lnTo>
                <a:lnTo>
                  <a:pt x="1605" y="376"/>
                </a:lnTo>
                <a:lnTo>
                  <a:pt x="1608" y="373"/>
                </a:lnTo>
                <a:lnTo>
                  <a:pt x="1610" y="370"/>
                </a:lnTo>
                <a:lnTo>
                  <a:pt x="1612" y="367"/>
                </a:lnTo>
                <a:lnTo>
                  <a:pt x="1615" y="364"/>
                </a:lnTo>
                <a:lnTo>
                  <a:pt x="1617" y="360"/>
                </a:lnTo>
                <a:lnTo>
                  <a:pt x="1619" y="357"/>
                </a:lnTo>
                <a:lnTo>
                  <a:pt x="1621" y="354"/>
                </a:lnTo>
                <a:lnTo>
                  <a:pt x="1622" y="350"/>
                </a:lnTo>
                <a:lnTo>
                  <a:pt x="1624" y="347"/>
                </a:lnTo>
                <a:lnTo>
                  <a:pt x="1625" y="343"/>
                </a:lnTo>
                <a:lnTo>
                  <a:pt x="1627" y="340"/>
                </a:lnTo>
                <a:lnTo>
                  <a:pt x="1628" y="336"/>
                </a:lnTo>
                <a:lnTo>
                  <a:pt x="1629" y="333"/>
                </a:lnTo>
                <a:lnTo>
                  <a:pt x="1629" y="330"/>
                </a:lnTo>
                <a:lnTo>
                  <a:pt x="1630" y="326"/>
                </a:lnTo>
                <a:lnTo>
                  <a:pt x="1630" y="323"/>
                </a:lnTo>
                <a:lnTo>
                  <a:pt x="1630" y="319"/>
                </a:lnTo>
                <a:lnTo>
                  <a:pt x="1630" y="316"/>
                </a:lnTo>
                <a:lnTo>
                  <a:pt x="1630" y="312"/>
                </a:lnTo>
                <a:lnTo>
                  <a:pt x="1630" y="309"/>
                </a:lnTo>
                <a:lnTo>
                  <a:pt x="1629" y="306"/>
                </a:lnTo>
                <a:lnTo>
                  <a:pt x="1628" y="302"/>
                </a:lnTo>
                <a:lnTo>
                  <a:pt x="1627" y="299"/>
                </a:lnTo>
                <a:lnTo>
                  <a:pt x="1626" y="296"/>
                </a:lnTo>
                <a:lnTo>
                  <a:pt x="1625" y="293"/>
                </a:lnTo>
                <a:lnTo>
                  <a:pt x="1623" y="290"/>
                </a:lnTo>
                <a:lnTo>
                  <a:pt x="1621" y="287"/>
                </a:lnTo>
                <a:lnTo>
                  <a:pt x="1618" y="284"/>
                </a:lnTo>
                <a:lnTo>
                  <a:pt x="1616" y="281"/>
                </a:lnTo>
                <a:lnTo>
                  <a:pt x="1613" y="278"/>
                </a:lnTo>
                <a:lnTo>
                  <a:pt x="1610" y="275"/>
                </a:lnTo>
                <a:lnTo>
                  <a:pt x="1607" y="273"/>
                </a:lnTo>
                <a:lnTo>
                  <a:pt x="1603" y="270"/>
                </a:lnTo>
                <a:lnTo>
                  <a:pt x="1599" y="268"/>
                </a:lnTo>
                <a:lnTo>
                  <a:pt x="1595" y="265"/>
                </a:lnTo>
                <a:lnTo>
                  <a:pt x="1591" y="263"/>
                </a:lnTo>
                <a:lnTo>
                  <a:pt x="1586" y="261"/>
                </a:lnTo>
                <a:lnTo>
                  <a:pt x="1581" y="259"/>
                </a:lnTo>
                <a:lnTo>
                  <a:pt x="1575" y="257"/>
                </a:lnTo>
                <a:lnTo>
                  <a:pt x="1570" y="255"/>
                </a:lnTo>
                <a:lnTo>
                  <a:pt x="1564" y="254"/>
                </a:lnTo>
                <a:lnTo>
                  <a:pt x="1557" y="252"/>
                </a:lnTo>
                <a:lnTo>
                  <a:pt x="1550" y="251"/>
                </a:lnTo>
                <a:lnTo>
                  <a:pt x="1543" y="250"/>
                </a:lnTo>
                <a:lnTo>
                  <a:pt x="1536" y="248"/>
                </a:lnTo>
                <a:lnTo>
                  <a:pt x="1528" y="248"/>
                </a:lnTo>
                <a:lnTo>
                  <a:pt x="1520" y="247"/>
                </a:lnTo>
                <a:lnTo>
                  <a:pt x="1512" y="246"/>
                </a:lnTo>
                <a:lnTo>
                  <a:pt x="1503" y="246"/>
                </a:lnTo>
                <a:lnTo>
                  <a:pt x="1494" y="245"/>
                </a:lnTo>
                <a:lnTo>
                  <a:pt x="1484" y="245"/>
                </a:lnTo>
                <a:lnTo>
                  <a:pt x="1474" y="245"/>
                </a:lnTo>
                <a:lnTo>
                  <a:pt x="1464" y="246"/>
                </a:lnTo>
                <a:lnTo>
                  <a:pt x="1464" y="246"/>
                </a:lnTo>
                <a:lnTo>
                  <a:pt x="1460" y="236"/>
                </a:lnTo>
                <a:lnTo>
                  <a:pt x="1456" y="228"/>
                </a:lnTo>
                <a:lnTo>
                  <a:pt x="1452" y="220"/>
                </a:lnTo>
                <a:lnTo>
                  <a:pt x="1449" y="213"/>
                </a:lnTo>
                <a:lnTo>
                  <a:pt x="1445" y="206"/>
                </a:lnTo>
                <a:lnTo>
                  <a:pt x="1441" y="200"/>
                </a:lnTo>
                <a:lnTo>
                  <a:pt x="1438" y="194"/>
                </a:lnTo>
                <a:lnTo>
                  <a:pt x="1434" y="189"/>
                </a:lnTo>
                <a:lnTo>
                  <a:pt x="1431" y="184"/>
                </a:lnTo>
                <a:lnTo>
                  <a:pt x="1427" y="179"/>
                </a:lnTo>
                <a:lnTo>
                  <a:pt x="1424" y="175"/>
                </a:lnTo>
                <a:lnTo>
                  <a:pt x="1420" y="171"/>
                </a:lnTo>
                <a:lnTo>
                  <a:pt x="1416" y="167"/>
                </a:lnTo>
                <a:lnTo>
                  <a:pt x="1412" y="163"/>
                </a:lnTo>
                <a:lnTo>
                  <a:pt x="1407" y="160"/>
                </a:lnTo>
                <a:lnTo>
                  <a:pt x="1403" y="157"/>
                </a:lnTo>
                <a:lnTo>
                  <a:pt x="1398" y="153"/>
                </a:lnTo>
                <a:lnTo>
                  <a:pt x="1393" y="150"/>
                </a:lnTo>
                <a:lnTo>
                  <a:pt x="1388" y="147"/>
                </a:lnTo>
                <a:lnTo>
                  <a:pt x="1382" y="143"/>
                </a:lnTo>
                <a:lnTo>
                  <a:pt x="1376" y="140"/>
                </a:lnTo>
                <a:lnTo>
                  <a:pt x="1370" y="136"/>
                </a:lnTo>
                <a:lnTo>
                  <a:pt x="1363" y="132"/>
                </a:lnTo>
                <a:lnTo>
                  <a:pt x="1356" y="128"/>
                </a:lnTo>
                <a:lnTo>
                  <a:pt x="1349" y="124"/>
                </a:lnTo>
                <a:lnTo>
                  <a:pt x="1341" y="119"/>
                </a:lnTo>
                <a:lnTo>
                  <a:pt x="1333" y="114"/>
                </a:lnTo>
                <a:lnTo>
                  <a:pt x="1333" y="114"/>
                </a:lnTo>
                <a:lnTo>
                  <a:pt x="1325" y="110"/>
                </a:lnTo>
                <a:lnTo>
                  <a:pt x="1317" y="107"/>
                </a:lnTo>
                <a:lnTo>
                  <a:pt x="1309" y="105"/>
                </a:lnTo>
                <a:lnTo>
                  <a:pt x="1301" y="103"/>
                </a:lnTo>
                <a:lnTo>
                  <a:pt x="1293" y="102"/>
                </a:lnTo>
                <a:lnTo>
                  <a:pt x="1285" y="102"/>
                </a:lnTo>
                <a:lnTo>
                  <a:pt x="1277" y="103"/>
                </a:lnTo>
                <a:lnTo>
                  <a:pt x="1269" y="104"/>
                </a:lnTo>
                <a:lnTo>
                  <a:pt x="1261" y="105"/>
                </a:lnTo>
                <a:lnTo>
                  <a:pt x="1253" y="107"/>
                </a:lnTo>
                <a:lnTo>
                  <a:pt x="1246" y="110"/>
                </a:lnTo>
                <a:lnTo>
                  <a:pt x="1238" y="113"/>
                </a:lnTo>
                <a:lnTo>
                  <a:pt x="1231" y="116"/>
                </a:lnTo>
                <a:lnTo>
                  <a:pt x="1224" y="120"/>
                </a:lnTo>
                <a:lnTo>
                  <a:pt x="1217" y="123"/>
                </a:lnTo>
                <a:lnTo>
                  <a:pt x="1211" y="127"/>
                </a:lnTo>
                <a:lnTo>
                  <a:pt x="1204" y="131"/>
                </a:lnTo>
                <a:lnTo>
                  <a:pt x="1198" y="135"/>
                </a:lnTo>
                <a:lnTo>
                  <a:pt x="1193" y="139"/>
                </a:lnTo>
                <a:lnTo>
                  <a:pt x="1188" y="143"/>
                </a:lnTo>
                <a:lnTo>
                  <a:pt x="1183" y="147"/>
                </a:lnTo>
                <a:lnTo>
                  <a:pt x="1178" y="151"/>
                </a:lnTo>
                <a:lnTo>
                  <a:pt x="1174" y="154"/>
                </a:lnTo>
                <a:lnTo>
                  <a:pt x="1171" y="157"/>
                </a:lnTo>
                <a:lnTo>
                  <a:pt x="1168" y="160"/>
                </a:lnTo>
                <a:lnTo>
                  <a:pt x="1165" y="162"/>
                </a:lnTo>
                <a:lnTo>
                  <a:pt x="1163" y="164"/>
                </a:lnTo>
                <a:lnTo>
                  <a:pt x="1161" y="166"/>
                </a:lnTo>
                <a:lnTo>
                  <a:pt x="1161" y="167"/>
                </a:lnTo>
                <a:lnTo>
                  <a:pt x="1160" y="167"/>
                </a:lnTo>
                <a:lnTo>
                  <a:pt x="1160" y="167"/>
                </a:lnTo>
                <a:lnTo>
                  <a:pt x="1160" y="167"/>
                </a:lnTo>
                <a:close/>
              </a:path>
            </a:pathLst>
          </a:custGeom>
          <a:gradFill rotWithShape="0">
            <a:gsLst>
              <a:gs pos="0">
                <a:srgbClr val="CFC8E4"/>
              </a:gs>
              <a:gs pos="100000">
                <a:srgbClr val="749DCC"/>
              </a:gs>
            </a:gsLst>
            <a:lin ang="5400000" scaled="1"/>
          </a:gradFill>
          <a:ln w="9525">
            <a:noFill/>
            <a:round/>
            <a:headEnd/>
            <a:tailEnd/>
          </a:ln>
        </p:spPr>
        <p:txBody>
          <a:bodyPr/>
          <a:lstStyle/>
          <a:p>
            <a:endParaRPr lang="en-CA" dirty="0"/>
          </a:p>
        </p:txBody>
      </p:sp>
      <p:sp>
        <p:nvSpPr>
          <p:cNvPr id="1032" name="Freeform 8"/>
          <p:cNvSpPr>
            <a:spLocks noChangeArrowheads="1"/>
          </p:cNvSpPr>
          <p:nvPr/>
        </p:nvSpPr>
        <p:spPr bwMode="auto">
          <a:xfrm>
            <a:off x="3762375" y="317500"/>
            <a:ext cx="1843088" cy="495300"/>
          </a:xfrm>
          <a:custGeom>
            <a:avLst/>
            <a:gdLst/>
            <a:ahLst/>
            <a:cxnLst>
              <a:cxn ang="0">
                <a:pos x="436" y="43"/>
              </a:cxn>
              <a:cxn ang="0">
                <a:pos x="478" y="12"/>
              </a:cxn>
              <a:cxn ang="0">
                <a:pos x="521" y="0"/>
              </a:cxn>
              <a:cxn ang="0">
                <a:pos x="578" y="6"/>
              </a:cxn>
              <a:cxn ang="0">
                <a:pos x="624" y="34"/>
              </a:cxn>
              <a:cxn ang="0">
                <a:pos x="647" y="45"/>
              </a:cxn>
              <a:cxn ang="0">
                <a:pos x="697" y="39"/>
              </a:cxn>
              <a:cxn ang="0">
                <a:pos x="755" y="49"/>
              </a:cxn>
              <a:cxn ang="0">
                <a:pos x="795" y="79"/>
              </a:cxn>
              <a:cxn ang="0">
                <a:pos x="836" y="78"/>
              </a:cxn>
              <a:cxn ang="0">
                <a:pos x="892" y="68"/>
              </a:cxn>
              <a:cxn ang="0">
                <a:pos x="939" y="79"/>
              </a:cxn>
              <a:cxn ang="0">
                <a:pos x="978" y="95"/>
              </a:cxn>
              <a:cxn ang="0">
                <a:pos x="995" y="117"/>
              </a:cxn>
              <a:cxn ang="0">
                <a:pos x="1004" y="140"/>
              </a:cxn>
              <a:cxn ang="0">
                <a:pos x="1029" y="153"/>
              </a:cxn>
              <a:cxn ang="0">
                <a:pos x="1086" y="151"/>
              </a:cxn>
              <a:cxn ang="0">
                <a:pos x="1143" y="161"/>
              </a:cxn>
              <a:cxn ang="0">
                <a:pos x="1161" y="188"/>
              </a:cxn>
              <a:cxn ang="0">
                <a:pos x="1145" y="219"/>
              </a:cxn>
              <a:cxn ang="0">
                <a:pos x="1092" y="239"/>
              </a:cxn>
              <a:cxn ang="0">
                <a:pos x="1048" y="261"/>
              </a:cxn>
              <a:cxn ang="0">
                <a:pos x="1019" y="279"/>
              </a:cxn>
              <a:cxn ang="0">
                <a:pos x="1000" y="292"/>
              </a:cxn>
              <a:cxn ang="0">
                <a:pos x="984" y="300"/>
              </a:cxn>
              <a:cxn ang="0">
                <a:pos x="965" y="300"/>
              </a:cxn>
              <a:cxn ang="0">
                <a:pos x="935" y="291"/>
              </a:cxn>
              <a:cxn ang="0">
                <a:pos x="889" y="272"/>
              </a:cxn>
              <a:cxn ang="0">
                <a:pos x="827" y="294"/>
              </a:cxn>
              <a:cxn ang="0">
                <a:pos x="775" y="298"/>
              </a:cxn>
              <a:cxn ang="0">
                <a:pos x="734" y="282"/>
              </a:cxn>
              <a:cxn ang="0">
                <a:pos x="701" y="250"/>
              </a:cxn>
              <a:cxn ang="0">
                <a:pos x="648" y="289"/>
              </a:cxn>
              <a:cxn ang="0">
                <a:pos x="593" y="308"/>
              </a:cxn>
              <a:cxn ang="0">
                <a:pos x="540" y="312"/>
              </a:cxn>
              <a:cxn ang="0">
                <a:pos x="497" y="309"/>
              </a:cxn>
              <a:cxn ang="0">
                <a:pos x="440" y="293"/>
              </a:cxn>
              <a:cxn ang="0">
                <a:pos x="382" y="269"/>
              </a:cxn>
              <a:cxn ang="0">
                <a:pos x="329" y="251"/>
              </a:cxn>
              <a:cxn ang="0">
                <a:pos x="294" y="250"/>
              </a:cxn>
              <a:cxn ang="0">
                <a:pos x="256" y="257"/>
              </a:cxn>
              <a:cxn ang="0">
                <a:pos x="197" y="268"/>
              </a:cxn>
              <a:cxn ang="0">
                <a:pos x="111" y="282"/>
              </a:cxn>
              <a:cxn ang="0">
                <a:pos x="87" y="277"/>
              </a:cxn>
              <a:cxn ang="0">
                <a:pos x="60" y="270"/>
              </a:cxn>
              <a:cxn ang="0">
                <a:pos x="34" y="261"/>
              </a:cxn>
              <a:cxn ang="0">
                <a:pos x="12" y="250"/>
              </a:cxn>
              <a:cxn ang="0">
                <a:pos x="1" y="237"/>
              </a:cxn>
              <a:cxn ang="0">
                <a:pos x="4" y="224"/>
              </a:cxn>
              <a:cxn ang="0">
                <a:pos x="27" y="209"/>
              </a:cxn>
              <a:cxn ang="0">
                <a:pos x="73" y="193"/>
              </a:cxn>
              <a:cxn ang="0">
                <a:pos x="148" y="178"/>
              </a:cxn>
              <a:cxn ang="0">
                <a:pos x="184" y="129"/>
              </a:cxn>
              <a:cxn ang="0">
                <a:pos x="219" y="103"/>
              </a:cxn>
              <a:cxn ang="0">
                <a:pos x="267" y="85"/>
              </a:cxn>
              <a:cxn ang="0">
                <a:pos x="342" y="83"/>
              </a:cxn>
              <a:cxn ang="0">
                <a:pos x="396" y="94"/>
              </a:cxn>
            </a:cxnLst>
            <a:rect l="0" t="0" r="r" b="b"/>
            <a:pathLst>
              <a:path w="1161" h="312">
                <a:moveTo>
                  <a:pt x="401" y="96"/>
                </a:moveTo>
                <a:lnTo>
                  <a:pt x="406" y="87"/>
                </a:lnTo>
                <a:lnTo>
                  <a:pt x="411" y="78"/>
                </a:lnTo>
                <a:lnTo>
                  <a:pt x="416" y="70"/>
                </a:lnTo>
                <a:lnTo>
                  <a:pt x="421" y="62"/>
                </a:lnTo>
                <a:lnTo>
                  <a:pt x="426" y="55"/>
                </a:lnTo>
                <a:lnTo>
                  <a:pt x="431" y="49"/>
                </a:lnTo>
                <a:lnTo>
                  <a:pt x="436" y="43"/>
                </a:lnTo>
                <a:lnTo>
                  <a:pt x="440" y="38"/>
                </a:lnTo>
                <a:lnTo>
                  <a:pt x="445" y="33"/>
                </a:lnTo>
                <a:lnTo>
                  <a:pt x="450" y="29"/>
                </a:lnTo>
                <a:lnTo>
                  <a:pt x="456" y="25"/>
                </a:lnTo>
                <a:lnTo>
                  <a:pt x="461" y="21"/>
                </a:lnTo>
                <a:lnTo>
                  <a:pt x="466" y="18"/>
                </a:lnTo>
                <a:lnTo>
                  <a:pt x="472" y="15"/>
                </a:lnTo>
                <a:lnTo>
                  <a:pt x="478" y="12"/>
                </a:lnTo>
                <a:lnTo>
                  <a:pt x="485" y="9"/>
                </a:lnTo>
                <a:lnTo>
                  <a:pt x="491" y="6"/>
                </a:lnTo>
                <a:lnTo>
                  <a:pt x="491" y="6"/>
                </a:lnTo>
                <a:lnTo>
                  <a:pt x="496" y="5"/>
                </a:lnTo>
                <a:lnTo>
                  <a:pt x="502" y="3"/>
                </a:lnTo>
                <a:lnTo>
                  <a:pt x="508" y="2"/>
                </a:lnTo>
                <a:lnTo>
                  <a:pt x="514" y="1"/>
                </a:lnTo>
                <a:lnTo>
                  <a:pt x="521" y="0"/>
                </a:lnTo>
                <a:lnTo>
                  <a:pt x="528" y="0"/>
                </a:lnTo>
                <a:lnTo>
                  <a:pt x="535" y="0"/>
                </a:lnTo>
                <a:lnTo>
                  <a:pt x="542" y="0"/>
                </a:lnTo>
                <a:lnTo>
                  <a:pt x="549" y="1"/>
                </a:lnTo>
                <a:lnTo>
                  <a:pt x="556" y="2"/>
                </a:lnTo>
                <a:lnTo>
                  <a:pt x="564" y="3"/>
                </a:lnTo>
                <a:lnTo>
                  <a:pt x="571" y="4"/>
                </a:lnTo>
                <a:lnTo>
                  <a:pt x="578" y="6"/>
                </a:lnTo>
                <a:lnTo>
                  <a:pt x="585" y="8"/>
                </a:lnTo>
                <a:lnTo>
                  <a:pt x="592" y="11"/>
                </a:lnTo>
                <a:lnTo>
                  <a:pt x="598" y="14"/>
                </a:lnTo>
                <a:lnTo>
                  <a:pt x="604" y="17"/>
                </a:lnTo>
                <a:lnTo>
                  <a:pt x="610" y="21"/>
                </a:lnTo>
                <a:lnTo>
                  <a:pt x="615" y="25"/>
                </a:lnTo>
                <a:lnTo>
                  <a:pt x="620" y="29"/>
                </a:lnTo>
                <a:lnTo>
                  <a:pt x="624" y="34"/>
                </a:lnTo>
                <a:lnTo>
                  <a:pt x="628" y="39"/>
                </a:lnTo>
                <a:lnTo>
                  <a:pt x="631" y="45"/>
                </a:lnTo>
                <a:lnTo>
                  <a:pt x="633" y="51"/>
                </a:lnTo>
                <a:lnTo>
                  <a:pt x="633" y="51"/>
                </a:lnTo>
                <a:lnTo>
                  <a:pt x="636" y="49"/>
                </a:lnTo>
                <a:lnTo>
                  <a:pt x="639" y="48"/>
                </a:lnTo>
                <a:lnTo>
                  <a:pt x="643" y="46"/>
                </a:lnTo>
                <a:lnTo>
                  <a:pt x="647" y="45"/>
                </a:lnTo>
                <a:lnTo>
                  <a:pt x="652" y="44"/>
                </a:lnTo>
                <a:lnTo>
                  <a:pt x="657" y="43"/>
                </a:lnTo>
                <a:lnTo>
                  <a:pt x="663" y="42"/>
                </a:lnTo>
                <a:lnTo>
                  <a:pt x="669" y="41"/>
                </a:lnTo>
                <a:lnTo>
                  <a:pt x="676" y="40"/>
                </a:lnTo>
                <a:lnTo>
                  <a:pt x="682" y="40"/>
                </a:lnTo>
                <a:lnTo>
                  <a:pt x="689" y="39"/>
                </a:lnTo>
                <a:lnTo>
                  <a:pt x="697" y="39"/>
                </a:lnTo>
                <a:lnTo>
                  <a:pt x="704" y="40"/>
                </a:lnTo>
                <a:lnTo>
                  <a:pt x="711" y="40"/>
                </a:lnTo>
                <a:lnTo>
                  <a:pt x="719" y="41"/>
                </a:lnTo>
                <a:lnTo>
                  <a:pt x="726" y="42"/>
                </a:lnTo>
                <a:lnTo>
                  <a:pt x="734" y="43"/>
                </a:lnTo>
                <a:lnTo>
                  <a:pt x="741" y="45"/>
                </a:lnTo>
                <a:lnTo>
                  <a:pt x="748" y="46"/>
                </a:lnTo>
                <a:lnTo>
                  <a:pt x="755" y="49"/>
                </a:lnTo>
                <a:lnTo>
                  <a:pt x="761" y="51"/>
                </a:lnTo>
                <a:lnTo>
                  <a:pt x="767" y="54"/>
                </a:lnTo>
                <a:lnTo>
                  <a:pt x="773" y="57"/>
                </a:lnTo>
                <a:lnTo>
                  <a:pt x="779" y="61"/>
                </a:lnTo>
                <a:lnTo>
                  <a:pt x="784" y="64"/>
                </a:lnTo>
                <a:lnTo>
                  <a:pt x="788" y="69"/>
                </a:lnTo>
                <a:lnTo>
                  <a:pt x="792" y="73"/>
                </a:lnTo>
                <a:lnTo>
                  <a:pt x="795" y="79"/>
                </a:lnTo>
                <a:lnTo>
                  <a:pt x="798" y="84"/>
                </a:lnTo>
                <a:lnTo>
                  <a:pt x="800" y="90"/>
                </a:lnTo>
                <a:lnTo>
                  <a:pt x="801" y="97"/>
                </a:lnTo>
                <a:lnTo>
                  <a:pt x="801" y="97"/>
                </a:lnTo>
                <a:lnTo>
                  <a:pt x="810" y="91"/>
                </a:lnTo>
                <a:lnTo>
                  <a:pt x="819" y="86"/>
                </a:lnTo>
                <a:lnTo>
                  <a:pt x="828" y="82"/>
                </a:lnTo>
                <a:lnTo>
                  <a:pt x="836" y="78"/>
                </a:lnTo>
                <a:lnTo>
                  <a:pt x="844" y="75"/>
                </a:lnTo>
                <a:lnTo>
                  <a:pt x="852" y="73"/>
                </a:lnTo>
                <a:lnTo>
                  <a:pt x="859" y="71"/>
                </a:lnTo>
                <a:lnTo>
                  <a:pt x="866" y="69"/>
                </a:lnTo>
                <a:lnTo>
                  <a:pt x="873" y="68"/>
                </a:lnTo>
                <a:lnTo>
                  <a:pt x="880" y="68"/>
                </a:lnTo>
                <a:lnTo>
                  <a:pt x="886" y="68"/>
                </a:lnTo>
                <a:lnTo>
                  <a:pt x="892" y="68"/>
                </a:lnTo>
                <a:lnTo>
                  <a:pt x="899" y="68"/>
                </a:lnTo>
                <a:lnTo>
                  <a:pt x="904" y="69"/>
                </a:lnTo>
                <a:lnTo>
                  <a:pt x="910" y="70"/>
                </a:lnTo>
                <a:lnTo>
                  <a:pt x="916" y="72"/>
                </a:lnTo>
                <a:lnTo>
                  <a:pt x="922" y="73"/>
                </a:lnTo>
                <a:lnTo>
                  <a:pt x="928" y="75"/>
                </a:lnTo>
                <a:lnTo>
                  <a:pt x="933" y="77"/>
                </a:lnTo>
                <a:lnTo>
                  <a:pt x="939" y="79"/>
                </a:lnTo>
                <a:lnTo>
                  <a:pt x="945" y="81"/>
                </a:lnTo>
                <a:lnTo>
                  <a:pt x="951" y="84"/>
                </a:lnTo>
                <a:lnTo>
                  <a:pt x="957" y="86"/>
                </a:lnTo>
                <a:lnTo>
                  <a:pt x="963" y="88"/>
                </a:lnTo>
                <a:lnTo>
                  <a:pt x="969" y="91"/>
                </a:lnTo>
                <a:lnTo>
                  <a:pt x="969" y="91"/>
                </a:lnTo>
                <a:lnTo>
                  <a:pt x="974" y="93"/>
                </a:lnTo>
                <a:lnTo>
                  <a:pt x="978" y="95"/>
                </a:lnTo>
                <a:lnTo>
                  <a:pt x="981" y="97"/>
                </a:lnTo>
                <a:lnTo>
                  <a:pt x="985" y="100"/>
                </a:lnTo>
                <a:lnTo>
                  <a:pt x="987" y="102"/>
                </a:lnTo>
                <a:lnTo>
                  <a:pt x="989" y="105"/>
                </a:lnTo>
                <a:lnTo>
                  <a:pt x="991" y="108"/>
                </a:lnTo>
                <a:lnTo>
                  <a:pt x="993" y="111"/>
                </a:lnTo>
                <a:lnTo>
                  <a:pt x="994" y="114"/>
                </a:lnTo>
                <a:lnTo>
                  <a:pt x="995" y="117"/>
                </a:lnTo>
                <a:lnTo>
                  <a:pt x="996" y="120"/>
                </a:lnTo>
                <a:lnTo>
                  <a:pt x="997" y="123"/>
                </a:lnTo>
                <a:lnTo>
                  <a:pt x="998" y="126"/>
                </a:lnTo>
                <a:lnTo>
                  <a:pt x="999" y="129"/>
                </a:lnTo>
                <a:lnTo>
                  <a:pt x="1000" y="132"/>
                </a:lnTo>
                <a:lnTo>
                  <a:pt x="1001" y="135"/>
                </a:lnTo>
                <a:lnTo>
                  <a:pt x="1002" y="137"/>
                </a:lnTo>
                <a:lnTo>
                  <a:pt x="1004" y="140"/>
                </a:lnTo>
                <a:lnTo>
                  <a:pt x="1005" y="142"/>
                </a:lnTo>
                <a:lnTo>
                  <a:pt x="1007" y="145"/>
                </a:lnTo>
                <a:lnTo>
                  <a:pt x="1010" y="147"/>
                </a:lnTo>
                <a:lnTo>
                  <a:pt x="1012" y="148"/>
                </a:lnTo>
                <a:lnTo>
                  <a:pt x="1016" y="150"/>
                </a:lnTo>
                <a:lnTo>
                  <a:pt x="1019" y="151"/>
                </a:lnTo>
                <a:lnTo>
                  <a:pt x="1024" y="153"/>
                </a:lnTo>
                <a:lnTo>
                  <a:pt x="1029" y="153"/>
                </a:lnTo>
                <a:lnTo>
                  <a:pt x="1035" y="154"/>
                </a:lnTo>
                <a:lnTo>
                  <a:pt x="1041" y="154"/>
                </a:lnTo>
                <a:lnTo>
                  <a:pt x="1048" y="154"/>
                </a:lnTo>
                <a:lnTo>
                  <a:pt x="1056" y="153"/>
                </a:lnTo>
                <a:lnTo>
                  <a:pt x="1065" y="152"/>
                </a:lnTo>
                <a:lnTo>
                  <a:pt x="1065" y="152"/>
                </a:lnTo>
                <a:lnTo>
                  <a:pt x="1076" y="151"/>
                </a:lnTo>
                <a:lnTo>
                  <a:pt x="1086" y="151"/>
                </a:lnTo>
                <a:lnTo>
                  <a:pt x="1095" y="151"/>
                </a:lnTo>
                <a:lnTo>
                  <a:pt x="1104" y="151"/>
                </a:lnTo>
                <a:lnTo>
                  <a:pt x="1112" y="152"/>
                </a:lnTo>
                <a:lnTo>
                  <a:pt x="1119" y="153"/>
                </a:lnTo>
                <a:lnTo>
                  <a:pt x="1126" y="155"/>
                </a:lnTo>
                <a:lnTo>
                  <a:pt x="1132" y="157"/>
                </a:lnTo>
                <a:lnTo>
                  <a:pt x="1138" y="159"/>
                </a:lnTo>
                <a:lnTo>
                  <a:pt x="1143" y="161"/>
                </a:lnTo>
                <a:lnTo>
                  <a:pt x="1147" y="164"/>
                </a:lnTo>
                <a:lnTo>
                  <a:pt x="1151" y="167"/>
                </a:lnTo>
                <a:lnTo>
                  <a:pt x="1154" y="170"/>
                </a:lnTo>
                <a:lnTo>
                  <a:pt x="1157" y="173"/>
                </a:lnTo>
                <a:lnTo>
                  <a:pt x="1159" y="177"/>
                </a:lnTo>
                <a:lnTo>
                  <a:pt x="1160" y="181"/>
                </a:lnTo>
                <a:lnTo>
                  <a:pt x="1161" y="184"/>
                </a:lnTo>
                <a:lnTo>
                  <a:pt x="1161" y="188"/>
                </a:lnTo>
                <a:lnTo>
                  <a:pt x="1161" y="192"/>
                </a:lnTo>
                <a:lnTo>
                  <a:pt x="1161" y="196"/>
                </a:lnTo>
                <a:lnTo>
                  <a:pt x="1159" y="200"/>
                </a:lnTo>
                <a:lnTo>
                  <a:pt x="1157" y="204"/>
                </a:lnTo>
                <a:lnTo>
                  <a:pt x="1155" y="208"/>
                </a:lnTo>
                <a:lnTo>
                  <a:pt x="1152" y="212"/>
                </a:lnTo>
                <a:lnTo>
                  <a:pt x="1149" y="215"/>
                </a:lnTo>
                <a:lnTo>
                  <a:pt x="1145" y="219"/>
                </a:lnTo>
                <a:lnTo>
                  <a:pt x="1140" y="222"/>
                </a:lnTo>
                <a:lnTo>
                  <a:pt x="1140" y="222"/>
                </a:lnTo>
                <a:lnTo>
                  <a:pt x="1131" y="225"/>
                </a:lnTo>
                <a:lnTo>
                  <a:pt x="1123" y="228"/>
                </a:lnTo>
                <a:lnTo>
                  <a:pt x="1114" y="231"/>
                </a:lnTo>
                <a:lnTo>
                  <a:pt x="1107" y="234"/>
                </a:lnTo>
                <a:lnTo>
                  <a:pt x="1099" y="237"/>
                </a:lnTo>
                <a:lnTo>
                  <a:pt x="1092" y="239"/>
                </a:lnTo>
                <a:lnTo>
                  <a:pt x="1085" y="242"/>
                </a:lnTo>
                <a:lnTo>
                  <a:pt x="1079" y="245"/>
                </a:lnTo>
                <a:lnTo>
                  <a:pt x="1073" y="248"/>
                </a:lnTo>
                <a:lnTo>
                  <a:pt x="1067" y="250"/>
                </a:lnTo>
                <a:lnTo>
                  <a:pt x="1062" y="253"/>
                </a:lnTo>
                <a:lnTo>
                  <a:pt x="1057" y="256"/>
                </a:lnTo>
                <a:lnTo>
                  <a:pt x="1052" y="258"/>
                </a:lnTo>
                <a:lnTo>
                  <a:pt x="1048" y="261"/>
                </a:lnTo>
                <a:lnTo>
                  <a:pt x="1043" y="263"/>
                </a:lnTo>
                <a:lnTo>
                  <a:pt x="1039" y="266"/>
                </a:lnTo>
                <a:lnTo>
                  <a:pt x="1035" y="268"/>
                </a:lnTo>
                <a:lnTo>
                  <a:pt x="1032" y="270"/>
                </a:lnTo>
                <a:lnTo>
                  <a:pt x="1028" y="272"/>
                </a:lnTo>
                <a:lnTo>
                  <a:pt x="1025" y="275"/>
                </a:lnTo>
                <a:lnTo>
                  <a:pt x="1022" y="277"/>
                </a:lnTo>
                <a:lnTo>
                  <a:pt x="1019" y="279"/>
                </a:lnTo>
                <a:lnTo>
                  <a:pt x="1016" y="281"/>
                </a:lnTo>
                <a:lnTo>
                  <a:pt x="1014" y="283"/>
                </a:lnTo>
                <a:lnTo>
                  <a:pt x="1011" y="284"/>
                </a:lnTo>
                <a:lnTo>
                  <a:pt x="1009" y="286"/>
                </a:lnTo>
                <a:lnTo>
                  <a:pt x="1006" y="288"/>
                </a:lnTo>
                <a:lnTo>
                  <a:pt x="1004" y="289"/>
                </a:lnTo>
                <a:lnTo>
                  <a:pt x="1002" y="291"/>
                </a:lnTo>
                <a:lnTo>
                  <a:pt x="1000" y="292"/>
                </a:lnTo>
                <a:lnTo>
                  <a:pt x="998" y="293"/>
                </a:lnTo>
                <a:lnTo>
                  <a:pt x="996" y="295"/>
                </a:lnTo>
                <a:lnTo>
                  <a:pt x="994" y="296"/>
                </a:lnTo>
                <a:lnTo>
                  <a:pt x="992" y="297"/>
                </a:lnTo>
                <a:lnTo>
                  <a:pt x="990" y="298"/>
                </a:lnTo>
                <a:lnTo>
                  <a:pt x="988" y="298"/>
                </a:lnTo>
                <a:lnTo>
                  <a:pt x="986" y="299"/>
                </a:lnTo>
                <a:lnTo>
                  <a:pt x="984" y="300"/>
                </a:lnTo>
                <a:lnTo>
                  <a:pt x="982" y="300"/>
                </a:lnTo>
                <a:lnTo>
                  <a:pt x="980" y="300"/>
                </a:lnTo>
                <a:lnTo>
                  <a:pt x="978" y="300"/>
                </a:lnTo>
                <a:lnTo>
                  <a:pt x="975" y="301"/>
                </a:lnTo>
                <a:lnTo>
                  <a:pt x="973" y="300"/>
                </a:lnTo>
                <a:lnTo>
                  <a:pt x="970" y="300"/>
                </a:lnTo>
                <a:lnTo>
                  <a:pt x="967" y="300"/>
                </a:lnTo>
                <a:lnTo>
                  <a:pt x="965" y="300"/>
                </a:lnTo>
                <a:lnTo>
                  <a:pt x="962" y="299"/>
                </a:lnTo>
                <a:lnTo>
                  <a:pt x="958" y="298"/>
                </a:lnTo>
                <a:lnTo>
                  <a:pt x="955" y="297"/>
                </a:lnTo>
                <a:lnTo>
                  <a:pt x="952" y="296"/>
                </a:lnTo>
                <a:lnTo>
                  <a:pt x="948" y="295"/>
                </a:lnTo>
                <a:lnTo>
                  <a:pt x="944" y="294"/>
                </a:lnTo>
                <a:lnTo>
                  <a:pt x="940" y="292"/>
                </a:lnTo>
                <a:lnTo>
                  <a:pt x="935" y="291"/>
                </a:lnTo>
                <a:lnTo>
                  <a:pt x="930" y="289"/>
                </a:lnTo>
                <a:lnTo>
                  <a:pt x="926" y="287"/>
                </a:lnTo>
                <a:lnTo>
                  <a:pt x="920" y="285"/>
                </a:lnTo>
                <a:lnTo>
                  <a:pt x="915" y="283"/>
                </a:lnTo>
                <a:lnTo>
                  <a:pt x="909" y="280"/>
                </a:lnTo>
                <a:lnTo>
                  <a:pt x="903" y="278"/>
                </a:lnTo>
                <a:lnTo>
                  <a:pt x="896" y="275"/>
                </a:lnTo>
                <a:lnTo>
                  <a:pt x="889" y="272"/>
                </a:lnTo>
                <a:lnTo>
                  <a:pt x="889" y="272"/>
                </a:lnTo>
                <a:lnTo>
                  <a:pt x="879" y="276"/>
                </a:lnTo>
                <a:lnTo>
                  <a:pt x="870" y="280"/>
                </a:lnTo>
                <a:lnTo>
                  <a:pt x="860" y="283"/>
                </a:lnTo>
                <a:lnTo>
                  <a:pt x="852" y="286"/>
                </a:lnTo>
                <a:lnTo>
                  <a:pt x="843" y="289"/>
                </a:lnTo>
                <a:lnTo>
                  <a:pt x="835" y="292"/>
                </a:lnTo>
                <a:lnTo>
                  <a:pt x="827" y="294"/>
                </a:lnTo>
                <a:lnTo>
                  <a:pt x="820" y="296"/>
                </a:lnTo>
                <a:lnTo>
                  <a:pt x="813" y="297"/>
                </a:lnTo>
                <a:lnTo>
                  <a:pt x="806" y="298"/>
                </a:lnTo>
                <a:lnTo>
                  <a:pt x="799" y="299"/>
                </a:lnTo>
                <a:lnTo>
                  <a:pt x="793" y="299"/>
                </a:lnTo>
                <a:lnTo>
                  <a:pt x="787" y="299"/>
                </a:lnTo>
                <a:lnTo>
                  <a:pt x="781" y="299"/>
                </a:lnTo>
                <a:lnTo>
                  <a:pt x="775" y="298"/>
                </a:lnTo>
                <a:lnTo>
                  <a:pt x="769" y="297"/>
                </a:lnTo>
                <a:lnTo>
                  <a:pt x="764" y="296"/>
                </a:lnTo>
                <a:lnTo>
                  <a:pt x="759" y="295"/>
                </a:lnTo>
                <a:lnTo>
                  <a:pt x="754" y="293"/>
                </a:lnTo>
                <a:lnTo>
                  <a:pt x="748" y="290"/>
                </a:lnTo>
                <a:lnTo>
                  <a:pt x="744" y="288"/>
                </a:lnTo>
                <a:lnTo>
                  <a:pt x="739" y="285"/>
                </a:lnTo>
                <a:lnTo>
                  <a:pt x="734" y="282"/>
                </a:lnTo>
                <a:lnTo>
                  <a:pt x="729" y="278"/>
                </a:lnTo>
                <a:lnTo>
                  <a:pt x="724" y="274"/>
                </a:lnTo>
                <a:lnTo>
                  <a:pt x="720" y="270"/>
                </a:lnTo>
                <a:lnTo>
                  <a:pt x="715" y="265"/>
                </a:lnTo>
                <a:lnTo>
                  <a:pt x="710" y="260"/>
                </a:lnTo>
                <a:lnTo>
                  <a:pt x="705" y="255"/>
                </a:lnTo>
                <a:lnTo>
                  <a:pt x="701" y="250"/>
                </a:lnTo>
                <a:lnTo>
                  <a:pt x="701" y="250"/>
                </a:lnTo>
                <a:lnTo>
                  <a:pt x="694" y="256"/>
                </a:lnTo>
                <a:lnTo>
                  <a:pt x="688" y="262"/>
                </a:lnTo>
                <a:lnTo>
                  <a:pt x="681" y="267"/>
                </a:lnTo>
                <a:lnTo>
                  <a:pt x="675" y="272"/>
                </a:lnTo>
                <a:lnTo>
                  <a:pt x="668" y="277"/>
                </a:lnTo>
                <a:lnTo>
                  <a:pt x="661" y="281"/>
                </a:lnTo>
                <a:lnTo>
                  <a:pt x="655" y="285"/>
                </a:lnTo>
                <a:lnTo>
                  <a:pt x="648" y="289"/>
                </a:lnTo>
                <a:lnTo>
                  <a:pt x="641" y="292"/>
                </a:lnTo>
                <a:lnTo>
                  <a:pt x="634" y="295"/>
                </a:lnTo>
                <a:lnTo>
                  <a:pt x="627" y="298"/>
                </a:lnTo>
                <a:lnTo>
                  <a:pt x="621" y="300"/>
                </a:lnTo>
                <a:lnTo>
                  <a:pt x="614" y="303"/>
                </a:lnTo>
                <a:lnTo>
                  <a:pt x="607" y="305"/>
                </a:lnTo>
                <a:lnTo>
                  <a:pt x="600" y="306"/>
                </a:lnTo>
                <a:lnTo>
                  <a:pt x="593" y="308"/>
                </a:lnTo>
                <a:lnTo>
                  <a:pt x="586" y="309"/>
                </a:lnTo>
                <a:lnTo>
                  <a:pt x="579" y="310"/>
                </a:lnTo>
                <a:lnTo>
                  <a:pt x="573" y="310"/>
                </a:lnTo>
                <a:lnTo>
                  <a:pt x="566" y="311"/>
                </a:lnTo>
                <a:lnTo>
                  <a:pt x="559" y="311"/>
                </a:lnTo>
                <a:lnTo>
                  <a:pt x="553" y="312"/>
                </a:lnTo>
                <a:lnTo>
                  <a:pt x="546" y="312"/>
                </a:lnTo>
                <a:lnTo>
                  <a:pt x="540" y="312"/>
                </a:lnTo>
                <a:lnTo>
                  <a:pt x="533" y="312"/>
                </a:lnTo>
                <a:lnTo>
                  <a:pt x="527" y="311"/>
                </a:lnTo>
                <a:lnTo>
                  <a:pt x="521" y="311"/>
                </a:lnTo>
                <a:lnTo>
                  <a:pt x="515" y="311"/>
                </a:lnTo>
                <a:lnTo>
                  <a:pt x="509" y="310"/>
                </a:lnTo>
                <a:lnTo>
                  <a:pt x="503" y="310"/>
                </a:lnTo>
                <a:lnTo>
                  <a:pt x="497" y="309"/>
                </a:lnTo>
                <a:lnTo>
                  <a:pt x="497" y="309"/>
                </a:lnTo>
                <a:lnTo>
                  <a:pt x="490" y="308"/>
                </a:lnTo>
                <a:lnTo>
                  <a:pt x="483" y="307"/>
                </a:lnTo>
                <a:lnTo>
                  <a:pt x="476" y="305"/>
                </a:lnTo>
                <a:lnTo>
                  <a:pt x="469" y="304"/>
                </a:lnTo>
                <a:lnTo>
                  <a:pt x="462" y="301"/>
                </a:lnTo>
                <a:lnTo>
                  <a:pt x="455" y="299"/>
                </a:lnTo>
                <a:lnTo>
                  <a:pt x="447" y="296"/>
                </a:lnTo>
                <a:lnTo>
                  <a:pt x="440" y="293"/>
                </a:lnTo>
                <a:lnTo>
                  <a:pt x="433" y="290"/>
                </a:lnTo>
                <a:lnTo>
                  <a:pt x="425" y="287"/>
                </a:lnTo>
                <a:lnTo>
                  <a:pt x="418" y="284"/>
                </a:lnTo>
                <a:lnTo>
                  <a:pt x="411" y="281"/>
                </a:lnTo>
                <a:lnTo>
                  <a:pt x="403" y="278"/>
                </a:lnTo>
                <a:lnTo>
                  <a:pt x="396" y="275"/>
                </a:lnTo>
                <a:lnTo>
                  <a:pt x="389" y="272"/>
                </a:lnTo>
                <a:lnTo>
                  <a:pt x="382" y="269"/>
                </a:lnTo>
                <a:lnTo>
                  <a:pt x="375" y="266"/>
                </a:lnTo>
                <a:lnTo>
                  <a:pt x="368" y="263"/>
                </a:lnTo>
                <a:lnTo>
                  <a:pt x="361" y="260"/>
                </a:lnTo>
                <a:lnTo>
                  <a:pt x="354" y="258"/>
                </a:lnTo>
                <a:lnTo>
                  <a:pt x="348" y="256"/>
                </a:lnTo>
                <a:lnTo>
                  <a:pt x="341" y="254"/>
                </a:lnTo>
                <a:lnTo>
                  <a:pt x="335" y="252"/>
                </a:lnTo>
                <a:lnTo>
                  <a:pt x="329" y="251"/>
                </a:lnTo>
                <a:lnTo>
                  <a:pt x="323" y="250"/>
                </a:lnTo>
                <a:lnTo>
                  <a:pt x="318" y="250"/>
                </a:lnTo>
                <a:lnTo>
                  <a:pt x="318" y="250"/>
                </a:lnTo>
                <a:lnTo>
                  <a:pt x="312" y="250"/>
                </a:lnTo>
                <a:lnTo>
                  <a:pt x="308" y="250"/>
                </a:lnTo>
                <a:lnTo>
                  <a:pt x="303" y="250"/>
                </a:lnTo>
                <a:lnTo>
                  <a:pt x="298" y="250"/>
                </a:lnTo>
                <a:lnTo>
                  <a:pt x="294" y="250"/>
                </a:lnTo>
                <a:lnTo>
                  <a:pt x="290" y="251"/>
                </a:lnTo>
                <a:lnTo>
                  <a:pt x="285" y="251"/>
                </a:lnTo>
                <a:lnTo>
                  <a:pt x="281" y="252"/>
                </a:lnTo>
                <a:lnTo>
                  <a:pt x="276" y="253"/>
                </a:lnTo>
                <a:lnTo>
                  <a:pt x="271" y="253"/>
                </a:lnTo>
                <a:lnTo>
                  <a:pt x="266" y="254"/>
                </a:lnTo>
                <a:lnTo>
                  <a:pt x="261" y="255"/>
                </a:lnTo>
                <a:lnTo>
                  <a:pt x="256" y="257"/>
                </a:lnTo>
                <a:lnTo>
                  <a:pt x="250" y="258"/>
                </a:lnTo>
                <a:lnTo>
                  <a:pt x="244" y="259"/>
                </a:lnTo>
                <a:lnTo>
                  <a:pt x="237" y="260"/>
                </a:lnTo>
                <a:lnTo>
                  <a:pt x="230" y="262"/>
                </a:lnTo>
                <a:lnTo>
                  <a:pt x="223" y="263"/>
                </a:lnTo>
                <a:lnTo>
                  <a:pt x="215" y="265"/>
                </a:lnTo>
                <a:lnTo>
                  <a:pt x="206" y="267"/>
                </a:lnTo>
                <a:lnTo>
                  <a:pt x="197" y="268"/>
                </a:lnTo>
                <a:lnTo>
                  <a:pt x="187" y="270"/>
                </a:lnTo>
                <a:lnTo>
                  <a:pt x="176" y="272"/>
                </a:lnTo>
                <a:lnTo>
                  <a:pt x="165" y="274"/>
                </a:lnTo>
                <a:lnTo>
                  <a:pt x="153" y="276"/>
                </a:lnTo>
                <a:lnTo>
                  <a:pt x="139" y="278"/>
                </a:lnTo>
                <a:lnTo>
                  <a:pt x="126" y="280"/>
                </a:lnTo>
                <a:lnTo>
                  <a:pt x="111" y="282"/>
                </a:lnTo>
                <a:lnTo>
                  <a:pt x="111" y="282"/>
                </a:lnTo>
                <a:lnTo>
                  <a:pt x="108" y="281"/>
                </a:lnTo>
                <a:lnTo>
                  <a:pt x="105" y="281"/>
                </a:lnTo>
                <a:lnTo>
                  <a:pt x="103" y="281"/>
                </a:lnTo>
                <a:lnTo>
                  <a:pt x="100" y="280"/>
                </a:lnTo>
                <a:lnTo>
                  <a:pt x="97" y="279"/>
                </a:lnTo>
                <a:lnTo>
                  <a:pt x="94" y="279"/>
                </a:lnTo>
                <a:lnTo>
                  <a:pt x="91" y="278"/>
                </a:lnTo>
                <a:lnTo>
                  <a:pt x="87" y="277"/>
                </a:lnTo>
                <a:lnTo>
                  <a:pt x="84" y="277"/>
                </a:lnTo>
                <a:lnTo>
                  <a:pt x="81" y="276"/>
                </a:lnTo>
                <a:lnTo>
                  <a:pt x="77" y="275"/>
                </a:lnTo>
                <a:lnTo>
                  <a:pt x="74" y="274"/>
                </a:lnTo>
                <a:lnTo>
                  <a:pt x="71" y="273"/>
                </a:lnTo>
                <a:lnTo>
                  <a:pt x="67" y="272"/>
                </a:lnTo>
                <a:lnTo>
                  <a:pt x="64" y="271"/>
                </a:lnTo>
                <a:lnTo>
                  <a:pt x="60" y="270"/>
                </a:lnTo>
                <a:lnTo>
                  <a:pt x="57" y="269"/>
                </a:lnTo>
                <a:lnTo>
                  <a:pt x="53" y="268"/>
                </a:lnTo>
                <a:lnTo>
                  <a:pt x="50" y="267"/>
                </a:lnTo>
                <a:lnTo>
                  <a:pt x="47" y="266"/>
                </a:lnTo>
                <a:lnTo>
                  <a:pt x="43" y="265"/>
                </a:lnTo>
                <a:lnTo>
                  <a:pt x="40" y="264"/>
                </a:lnTo>
                <a:lnTo>
                  <a:pt x="37" y="262"/>
                </a:lnTo>
                <a:lnTo>
                  <a:pt x="34" y="261"/>
                </a:lnTo>
                <a:lnTo>
                  <a:pt x="31" y="260"/>
                </a:lnTo>
                <a:lnTo>
                  <a:pt x="28" y="259"/>
                </a:lnTo>
                <a:lnTo>
                  <a:pt x="25" y="257"/>
                </a:lnTo>
                <a:lnTo>
                  <a:pt x="22" y="256"/>
                </a:lnTo>
                <a:lnTo>
                  <a:pt x="19" y="254"/>
                </a:lnTo>
                <a:lnTo>
                  <a:pt x="17" y="253"/>
                </a:lnTo>
                <a:lnTo>
                  <a:pt x="15" y="252"/>
                </a:lnTo>
                <a:lnTo>
                  <a:pt x="12" y="250"/>
                </a:lnTo>
                <a:lnTo>
                  <a:pt x="10" y="249"/>
                </a:lnTo>
                <a:lnTo>
                  <a:pt x="8" y="247"/>
                </a:lnTo>
                <a:lnTo>
                  <a:pt x="7" y="245"/>
                </a:lnTo>
                <a:lnTo>
                  <a:pt x="5" y="244"/>
                </a:lnTo>
                <a:lnTo>
                  <a:pt x="4" y="242"/>
                </a:lnTo>
                <a:lnTo>
                  <a:pt x="3" y="241"/>
                </a:lnTo>
                <a:lnTo>
                  <a:pt x="2" y="239"/>
                </a:lnTo>
                <a:lnTo>
                  <a:pt x="1" y="237"/>
                </a:lnTo>
                <a:lnTo>
                  <a:pt x="1" y="236"/>
                </a:lnTo>
                <a:lnTo>
                  <a:pt x="0" y="234"/>
                </a:lnTo>
                <a:lnTo>
                  <a:pt x="0" y="232"/>
                </a:lnTo>
                <a:lnTo>
                  <a:pt x="1" y="231"/>
                </a:lnTo>
                <a:lnTo>
                  <a:pt x="1" y="229"/>
                </a:lnTo>
                <a:lnTo>
                  <a:pt x="2" y="227"/>
                </a:lnTo>
                <a:lnTo>
                  <a:pt x="3" y="225"/>
                </a:lnTo>
                <a:lnTo>
                  <a:pt x="4" y="224"/>
                </a:lnTo>
                <a:lnTo>
                  <a:pt x="6" y="222"/>
                </a:lnTo>
                <a:lnTo>
                  <a:pt x="8" y="220"/>
                </a:lnTo>
                <a:lnTo>
                  <a:pt x="10" y="218"/>
                </a:lnTo>
                <a:lnTo>
                  <a:pt x="13" y="216"/>
                </a:lnTo>
                <a:lnTo>
                  <a:pt x="16" y="214"/>
                </a:lnTo>
                <a:lnTo>
                  <a:pt x="19" y="212"/>
                </a:lnTo>
                <a:lnTo>
                  <a:pt x="23" y="211"/>
                </a:lnTo>
                <a:lnTo>
                  <a:pt x="27" y="209"/>
                </a:lnTo>
                <a:lnTo>
                  <a:pt x="31" y="207"/>
                </a:lnTo>
                <a:lnTo>
                  <a:pt x="36" y="205"/>
                </a:lnTo>
                <a:lnTo>
                  <a:pt x="41" y="203"/>
                </a:lnTo>
                <a:lnTo>
                  <a:pt x="47" y="201"/>
                </a:lnTo>
                <a:lnTo>
                  <a:pt x="53" y="199"/>
                </a:lnTo>
                <a:lnTo>
                  <a:pt x="59" y="197"/>
                </a:lnTo>
                <a:lnTo>
                  <a:pt x="66" y="195"/>
                </a:lnTo>
                <a:lnTo>
                  <a:pt x="73" y="193"/>
                </a:lnTo>
                <a:lnTo>
                  <a:pt x="81" y="191"/>
                </a:lnTo>
                <a:lnTo>
                  <a:pt x="89" y="189"/>
                </a:lnTo>
                <a:lnTo>
                  <a:pt x="97" y="188"/>
                </a:lnTo>
                <a:lnTo>
                  <a:pt x="106" y="186"/>
                </a:lnTo>
                <a:lnTo>
                  <a:pt x="116" y="184"/>
                </a:lnTo>
                <a:lnTo>
                  <a:pt x="126" y="182"/>
                </a:lnTo>
                <a:lnTo>
                  <a:pt x="137" y="180"/>
                </a:lnTo>
                <a:lnTo>
                  <a:pt x="148" y="178"/>
                </a:lnTo>
                <a:lnTo>
                  <a:pt x="159" y="176"/>
                </a:lnTo>
                <a:lnTo>
                  <a:pt x="159" y="176"/>
                </a:lnTo>
                <a:lnTo>
                  <a:pt x="164" y="165"/>
                </a:lnTo>
                <a:lnTo>
                  <a:pt x="168" y="156"/>
                </a:lnTo>
                <a:lnTo>
                  <a:pt x="172" y="148"/>
                </a:lnTo>
                <a:lnTo>
                  <a:pt x="176" y="141"/>
                </a:lnTo>
                <a:lnTo>
                  <a:pt x="180" y="134"/>
                </a:lnTo>
                <a:lnTo>
                  <a:pt x="184" y="129"/>
                </a:lnTo>
                <a:lnTo>
                  <a:pt x="188" y="124"/>
                </a:lnTo>
                <a:lnTo>
                  <a:pt x="192" y="120"/>
                </a:lnTo>
                <a:lnTo>
                  <a:pt x="196" y="116"/>
                </a:lnTo>
                <a:lnTo>
                  <a:pt x="200" y="113"/>
                </a:lnTo>
                <a:lnTo>
                  <a:pt x="204" y="110"/>
                </a:lnTo>
                <a:lnTo>
                  <a:pt x="209" y="107"/>
                </a:lnTo>
                <a:lnTo>
                  <a:pt x="213" y="105"/>
                </a:lnTo>
                <a:lnTo>
                  <a:pt x="219" y="103"/>
                </a:lnTo>
                <a:lnTo>
                  <a:pt x="224" y="101"/>
                </a:lnTo>
                <a:lnTo>
                  <a:pt x="230" y="99"/>
                </a:lnTo>
                <a:lnTo>
                  <a:pt x="236" y="96"/>
                </a:lnTo>
                <a:lnTo>
                  <a:pt x="243" y="94"/>
                </a:lnTo>
                <a:lnTo>
                  <a:pt x="250" y="91"/>
                </a:lnTo>
                <a:lnTo>
                  <a:pt x="258" y="88"/>
                </a:lnTo>
                <a:lnTo>
                  <a:pt x="258" y="88"/>
                </a:lnTo>
                <a:lnTo>
                  <a:pt x="267" y="85"/>
                </a:lnTo>
                <a:lnTo>
                  <a:pt x="276" y="83"/>
                </a:lnTo>
                <a:lnTo>
                  <a:pt x="285" y="81"/>
                </a:lnTo>
                <a:lnTo>
                  <a:pt x="294" y="81"/>
                </a:lnTo>
                <a:lnTo>
                  <a:pt x="304" y="80"/>
                </a:lnTo>
                <a:lnTo>
                  <a:pt x="314" y="80"/>
                </a:lnTo>
                <a:lnTo>
                  <a:pt x="323" y="81"/>
                </a:lnTo>
                <a:lnTo>
                  <a:pt x="332" y="82"/>
                </a:lnTo>
                <a:lnTo>
                  <a:pt x="342" y="83"/>
                </a:lnTo>
                <a:lnTo>
                  <a:pt x="350" y="84"/>
                </a:lnTo>
                <a:lnTo>
                  <a:pt x="359" y="85"/>
                </a:lnTo>
                <a:lnTo>
                  <a:pt x="367" y="87"/>
                </a:lnTo>
                <a:lnTo>
                  <a:pt x="374" y="89"/>
                </a:lnTo>
                <a:lnTo>
                  <a:pt x="381" y="90"/>
                </a:lnTo>
                <a:lnTo>
                  <a:pt x="387" y="92"/>
                </a:lnTo>
                <a:lnTo>
                  <a:pt x="391" y="93"/>
                </a:lnTo>
                <a:lnTo>
                  <a:pt x="396" y="94"/>
                </a:lnTo>
                <a:lnTo>
                  <a:pt x="399" y="95"/>
                </a:lnTo>
                <a:lnTo>
                  <a:pt x="400" y="96"/>
                </a:lnTo>
                <a:lnTo>
                  <a:pt x="401" y="96"/>
                </a:lnTo>
                <a:lnTo>
                  <a:pt x="401" y="96"/>
                </a:lnTo>
                <a:lnTo>
                  <a:pt x="401" y="96"/>
                </a:lnTo>
                <a:close/>
              </a:path>
            </a:pathLst>
          </a:custGeom>
          <a:gradFill rotWithShape="0">
            <a:gsLst>
              <a:gs pos="0">
                <a:srgbClr val="CFC8E4"/>
              </a:gs>
              <a:gs pos="100000">
                <a:srgbClr val="749DCC"/>
              </a:gs>
            </a:gsLst>
            <a:lin ang="5400000" scaled="1"/>
          </a:gradFill>
          <a:ln w="9525">
            <a:noFill/>
            <a:round/>
            <a:headEnd/>
            <a:tailEnd/>
          </a:ln>
        </p:spPr>
        <p:txBody>
          <a:bodyPr/>
          <a:lstStyle/>
          <a:p>
            <a:endParaRPr lang="en-CA" dirty="0"/>
          </a:p>
        </p:txBody>
      </p:sp>
      <p:sp>
        <p:nvSpPr>
          <p:cNvPr id="1033" name="Freeform 9"/>
          <p:cNvSpPr>
            <a:spLocks noChangeArrowheads="1"/>
          </p:cNvSpPr>
          <p:nvPr/>
        </p:nvSpPr>
        <p:spPr bwMode="auto">
          <a:xfrm>
            <a:off x="8407400" y="654050"/>
            <a:ext cx="738188" cy="515938"/>
          </a:xfrm>
          <a:custGeom>
            <a:avLst/>
            <a:gdLst/>
            <a:ahLst/>
            <a:cxnLst>
              <a:cxn ang="0">
                <a:pos x="457" y="1"/>
              </a:cxn>
              <a:cxn ang="0">
                <a:pos x="439" y="8"/>
              </a:cxn>
              <a:cxn ang="0">
                <a:pos x="414" y="22"/>
              </a:cxn>
              <a:cxn ang="0">
                <a:pos x="386" y="46"/>
              </a:cxn>
              <a:cxn ang="0">
                <a:pos x="361" y="82"/>
              </a:cxn>
              <a:cxn ang="0">
                <a:pos x="342" y="86"/>
              </a:cxn>
              <a:cxn ang="0">
                <a:pos x="313" y="82"/>
              </a:cxn>
              <a:cxn ang="0">
                <a:pos x="285" y="88"/>
              </a:cxn>
              <a:cxn ang="0">
                <a:pos x="261" y="101"/>
              </a:cxn>
              <a:cxn ang="0">
                <a:pos x="242" y="119"/>
              </a:cxn>
              <a:cxn ang="0">
                <a:pos x="230" y="138"/>
              </a:cxn>
              <a:cxn ang="0">
                <a:pos x="203" y="125"/>
              </a:cxn>
              <a:cxn ang="0">
                <a:pos x="172" y="121"/>
              </a:cxn>
              <a:cxn ang="0">
                <a:pos x="149" y="128"/>
              </a:cxn>
              <a:cxn ang="0">
                <a:pos x="130" y="141"/>
              </a:cxn>
              <a:cxn ang="0">
                <a:pos x="115" y="156"/>
              </a:cxn>
              <a:cxn ang="0">
                <a:pos x="108" y="160"/>
              </a:cxn>
              <a:cxn ang="0">
                <a:pos x="84" y="165"/>
              </a:cxn>
              <a:cxn ang="0">
                <a:pos x="49" y="174"/>
              </a:cxn>
              <a:cxn ang="0">
                <a:pos x="16" y="189"/>
              </a:cxn>
              <a:cxn ang="0">
                <a:pos x="0" y="209"/>
              </a:cxn>
              <a:cxn ang="0">
                <a:pos x="5" y="228"/>
              </a:cxn>
              <a:cxn ang="0">
                <a:pos x="31" y="246"/>
              </a:cxn>
              <a:cxn ang="0">
                <a:pos x="58" y="256"/>
              </a:cxn>
              <a:cxn ang="0">
                <a:pos x="66" y="259"/>
              </a:cxn>
              <a:cxn ang="0">
                <a:pos x="89" y="263"/>
              </a:cxn>
              <a:cxn ang="0">
                <a:pos x="111" y="267"/>
              </a:cxn>
              <a:cxn ang="0">
                <a:pos x="137" y="267"/>
              </a:cxn>
              <a:cxn ang="0">
                <a:pos x="169" y="260"/>
              </a:cxn>
              <a:cxn ang="0">
                <a:pos x="199" y="248"/>
              </a:cxn>
              <a:cxn ang="0">
                <a:pos x="202" y="256"/>
              </a:cxn>
              <a:cxn ang="0">
                <a:pos x="215" y="275"/>
              </a:cxn>
              <a:cxn ang="0">
                <a:pos x="239" y="295"/>
              </a:cxn>
              <a:cxn ang="0">
                <a:pos x="277" y="307"/>
              </a:cxn>
              <a:cxn ang="0">
                <a:pos x="317" y="307"/>
              </a:cxn>
              <a:cxn ang="0">
                <a:pos x="361" y="301"/>
              </a:cxn>
              <a:cxn ang="0">
                <a:pos x="389" y="292"/>
              </a:cxn>
              <a:cxn ang="0">
                <a:pos x="401" y="287"/>
              </a:cxn>
              <a:cxn ang="0">
                <a:pos x="421" y="291"/>
              </a:cxn>
              <a:cxn ang="0">
                <a:pos x="452" y="311"/>
              </a:cxn>
              <a:cxn ang="0">
                <a:pos x="465" y="325"/>
              </a:cxn>
              <a:cxn ang="0">
                <a:pos x="465" y="320"/>
              </a:cxn>
              <a:cxn ang="0">
                <a:pos x="465" y="303"/>
              </a:cxn>
              <a:cxn ang="0">
                <a:pos x="464" y="274"/>
              </a:cxn>
              <a:cxn ang="0">
                <a:pos x="464" y="237"/>
              </a:cxn>
              <a:cxn ang="0">
                <a:pos x="463" y="195"/>
              </a:cxn>
              <a:cxn ang="0">
                <a:pos x="463" y="151"/>
              </a:cxn>
              <a:cxn ang="0">
                <a:pos x="462" y="108"/>
              </a:cxn>
              <a:cxn ang="0">
                <a:pos x="462" y="68"/>
              </a:cxn>
              <a:cxn ang="0">
                <a:pos x="462" y="35"/>
              </a:cxn>
              <a:cxn ang="0">
                <a:pos x="461" y="11"/>
              </a:cxn>
              <a:cxn ang="0">
                <a:pos x="461" y="0"/>
              </a:cxn>
            </a:cxnLst>
            <a:rect l="0" t="0" r="r" b="b"/>
            <a:pathLst>
              <a:path w="465" h="325">
                <a:moveTo>
                  <a:pt x="461" y="0"/>
                </a:moveTo>
                <a:lnTo>
                  <a:pt x="461" y="0"/>
                </a:lnTo>
                <a:lnTo>
                  <a:pt x="459" y="0"/>
                </a:lnTo>
                <a:lnTo>
                  <a:pt x="457" y="1"/>
                </a:lnTo>
                <a:lnTo>
                  <a:pt x="453" y="2"/>
                </a:lnTo>
                <a:lnTo>
                  <a:pt x="449" y="4"/>
                </a:lnTo>
                <a:lnTo>
                  <a:pt x="444" y="6"/>
                </a:lnTo>
                <a:lnTo>
                  <a:pt x="439" y="8"/>
                </a:lnTo>
                <a:lnTo>
                  <a:pt x="433" y="11"/>
                </a:lnTo>
                <a:lnTo>
                  <a:pt x="427" y="14"/>
                </a:lnTo>
                <a:lnTo>
                  <a:pt x="420" y="18"/>
                </a:lnTo>
                <a:lnTo>
                  <a:pt x="414" y="22"/>
                </a:lnTo>
                <a:lnTo>
                  <a:pt x="407" y="27"/>
                </a:lnTo>
                <a:lnTo>
                  <a:pt x="400" y="33"/>
                </a:lnTo>
                <a:lnTo>
                  <a:pt x="393" y="39"/>
                </a:lnTo>
                <a:lnTo>
                  <a:pt x="386" y="46"/>
                </a:lnTo>
                <a:lnTo>
                  <a:pt x="379" y="54"/>
                </a:lnTo>
                <a:lnTo>
                  <a:pt x="373" y="62"/>
                </a:lnTo>
                <a:lnTo>
                  <a:pt x="367" y="72"/>
                </a:lnTo>
                <a:lnTo>
                  <a:pt x="361" y="82"/>
                </a:lnTo>
                <a:lnTo>
                  <a:pt x="356" y="93"/>
                </a:lnTo>
                <a:lnTo>
                  <a:pt x="356" y="93"/>
                </a:lnTo>
                <a:lnTo>
                  <a:pt x="349" y="89"/>
                </a:lnTo>
                <a:lnTo>
                  <a:pt x="342" y="86"/>
                </a:lnTo>
                <a:lnTo>
                  <a:pt x="335" y="84"/>
                </a:lnTo>
                <a:lnTo>
                  <a:pt x="327" y="82"/>
                </a:lnTo>
                <a:lnTo>
                  <a:pt x="320" y="81"/>
                </a:lnTo>
                <a:lnTo>
                  <a:pt x="313" y="82"/>
                </a:lnTo>
                <a:lnTo>
                  <a:pt x="306" y="82"/>
                </a:lnTo>
                <a:lnTo>
                  <a:pt x="299" y="83"/>
                </a:lnTo>
                <a:lnTo>
                  <a:pt x="292" y="85"/>
                </a:lnTo>
                <a:lnTo>
                  <a:pt x="285" y="88"/>
                </a:lnTo>
                <a:lnTo>
                  <a:pt x="279" y="90"/>
                </a:lnTo>
                <a:lnTo>
                  <a:pt x="273" y="94"/>
                </a:lnTo>
                <a:lnTo>
                  <a:pt x="267" y="97"/>
                </a:lnTo>
                <a:lnTo>
                  <a:pt x="261" y="101"/>
                </a:lnTo>
                <a:lnTo>
                  <a:pt x="256" y="105"/>
                </a:lnTo>
                <a:lnTo>
                  <a:pt x="251" y="110"/>
                </a:lnTo>
                <a:lnTo>
                  <a:pt x="246" y="114"/>
                </a:lnTo>
                <a:lnTo>
                  <a:pt x="242" y="119"/>
                </a:lnTo>
                <a:lnTo>
                  <a:pt x="238" y="123"/>
                </a:lnTo>
                <a:lnTo>
                  <a:pt x="235" y="128"/>
                </a:lnTo>
                <a:lnTo>
                  <a:pt x="232" y="133"/>
                </a:lnTo>
                <a:lnTo>
                  <a:pt x="230" y="138"/>
                </a:lnTo>
                <a:lnTo>
                  <a:pt x="230" y="138"/>
                </a:lnTo>
                <a:lnTo>
                  <a:pt x="221" y="132"/>
                </a:lnTo>
                <a:lnTo>
                  <a:pt x="211" y="128"/>
                </a:lnTo>
                <a:lnTo>
                  <a:pt x="203" y="125"/>
                </a:lnTo>
                <a:lnTo>
                  <a:pt x="194" y="123"/>
                </a:lnTo>
                <a:lnTo>
                  <a:pt x="187" y="122"/>
                </a:lnTo>
                <a:lnTo>
                  <a:pt x="179" y="121"/>
                </a:lnTo>
                <a:lnTo>
                  <a:pt x="172" y="121"/>
                </a:lnTo>
                <a:lnTo>
                  <a:pt x="166" y="122"/>
                </a:lnTo>
                <a:lnTo>
                  <a:pt x="160" y="124"/>
                </a:lnTo>
                <a:lnTo>
                  <a:pt x="154" y="126"/>
                </a:lnTo>
                <a:lnTo>
                  <a:pt x="149" y="128"/>
                </a:lnTo>
                <a:lnTo>
                  <a:pt x="143" y="131"/>
                </a:lnTo>
                <a:lnTo>
                  <a:pt x="139" y="134"/>
                </a:lnTo>
                <a:lnTo>
                  <a:pt x="134" y="138"/>
                </a:lnTo>
                <a:lnTo>
                  <a:pt x="130" y="141"/>
                </a:lnTo>
                <a:lnTo>
                  <a:pt x="126" y="145"/>
                </a:lnTo>
                <a:lnTo>
                  <a:pt x="122" y="149"/>
                </a:lnTo>
                <a:lnTo>
                  <a:pt x="118" y="152"/>
                </a:lnTo>
                <a:lnTo>
                  <a:pt x="115" y="156"/>
                </a:lnTo>
                <a:lnTo>
                  <a:pt x="112" y="159"/>
                </a:lnTo>
                <a:lnTo>
                  <a:pt x="112" y="159"/>
                </a:lnTo>
                <a:lnTo>
                  <a:pt x="111" y="159"/>
                </a:lnTo>
                <a:lnTo>
                  <a:pt x="108" y="160"/>
                </a:lnTo>
                <a:lnTo>
                  <a:pt x="104" y="161"/>
                </a:lnTo>
                <a:lnTo>
                  <a:pt x="98" y="162"/>
                </a:lnTo>
                <a:lnTo>
                  <a:pt x="92" y="163"/>
                </a:lnTo>
                <a:lnTo>
                  <a:pt x="84" y="165"/>
                </a:lnTo>
                <a:lnTo>
                  <a:pt x="76" y="167"/>
                </a:lnTo>
                <a:lnTo>
                  <a:pt x="67" y="169"/>
                </a:lnTo>
                <a:lnTo>
                  <a:pt x="58" y="172"/>
                </a:lnTo>
                <a:lnTo>
                  <a:pt x="49" y="174"/>
                </a:lnTo>
                <a:lnTo>
                  <a:pt x="40" y="178"/>
                </a:lnTo>
                <a:lnTo>
                  <a:pt x="32" y="181"/>
                </a:lnTo>
                <a:lnTo>
                  <a:pt x="24" y="185"/>
                </a:lnTo>
                <a:lnTo>
                  <a:pt x="16" y="189"/>
                </a:lnTo>
                <a:lnTo>
                  <a:pt x="10" y="194"/>
                </a:lnTo>
                <a:lnTo>
                  <a:pt x="5" y="199"/>
                </a:lnTo>
                <a:lnTo>
                  <a:pt x="2" y="204"/>
                </a:lnTo>
                <a:lnTo>
                  <a:pt x="0" y="209"/>
                </a:lnTo>
                <a:lnTo>
                  <a:pt x="0" y="209"/>
                </a:lnTo>
                <a:lnTo>
                  <a:pt x="0" y="216"/>
                </a:lnTo>
                <a:lnTo>
                  <a:pt x="2" y="222"/>
                </a:lnTo>
                <a:lnTo>
                  <a:pt x="5" y="228"/>
                </a:lnTo>
                <a:lnTo>
                  <a:pt x="10" y="234"/>
                </a:lnTo>
                <a:lnTo>
                  <a:pt x="16" y="238"/>
                </a:lnTo>
                <a:lnTo>
                  <a:pt x="23" y="243"/>
                </a:lnTo>
                <a:lnTo>
                  <a:pt x="31" y="246"/>
                </a:lnTo>
                <a:lnTo>
                  <a:pt x="38" y="250"/>
                </a:lnTo>
                <a:lnTo>
                  <a:pt x="45" y="252"/>
                </a:lnTo>
                <a:lnTo>
                  <a:pt x="52" y="255"/>
                </a:lnTo>
                <a:lnTo>
                  <a:pt x="58" y="256"/>
                </a:lnTo>
                <a:lnTo>
                  <a:pt x="62" y="258"/>
                </a:lnTo>
                <a:lnTo>
                  <a:pt x="65" y="258"/>
                </a:lnTo>
                <a:lnTo>
                  <a:pt x="66" y="259"/>
                </a:lnTo>
                <a:lnTo>
                  <a:pt x="66" y="259"/>
                </a:lnTo>
                <a:lnTo>
                  <a:pt x="72" y="259"/>
                </a:lnTo>
                <a:lnTo>
                  <a:pt x="78" y="261"/>
                </a:lnTo>
                <a:lnTo>
                  <a:pt x="83" y="262"/>
                </a:lnTo>
                <a:lnTo>
                  <a:pt x="89" y="263"/>
                </a:lnTo>
                <a:lnTo>
                  <a:pt x="94" y="264"/>
                </a:lnTo>
                <a:lnTo>
                  <a:pt x="100" y="265"/>
                </a:lnTo>
                <a:lnTo>
                  <a:pt x="105" y="266"/>
                </a:lnTo>
                <a:lnTo>
                  <a:pt x="111" y="267"/>
                </a:lnTo>
                <a:lnTo>
                  <a:pt x="117" y="267"/>
                </a:lnTo>
                <a:lnTo>
                  <a:pt x="123" y="267"/>
                </a:lnTo>
                <a:lnTo>
                  <a:pt x="130" y="267"/>
                </a:lnTo>
                <a:lnTo>
                  <a:pt x="137" y="267"/>
                </a:lnTo>
                <a:lnTo>
                  <a:pt x="144" y="266"/>
                </a:lnTo>
                <a:lnTo>
                  <a:pt x="152" y="264"/>
                </a:lnTo>
                <a:lnTo>
                  <a:pt x="160" y="262"/>
                </a:lnTo>
                <a:lnTo>
                  <a:pt x="169" y="260"/>
                </a:lnTo>
                <a:lnTo>
                  <a:pt x="178" y="256"/>
                </a:lnTo>
                <a:lnTo>
                  <a:pt x="188" y="252"/>
                </a:lnTo>
                <a:lnTo>
                  <a:pt x="199" y="248"/>
                </a:lnTo>
                <a:lnTo>
                  <a:pt x="199" y="248"/>
                </a:lnTo>
                <a:lnTo>
                  <a:pt x="199" y="248"/>
                </a:lnTo>
                <a:lnTo>
                  <a:pt x="200" y="250"/>
                </a:lnTo>
                <a:lnTo>
                  <a:pt x="201" y="252"/>
                </a:lnTo>
                <a:lnTo>
                  <a:pt x="202" y="256"/>
                </a:lnTo>
                <a:lnTo>
                  <a:pt x="204" y="260"/>
                </a:lnTo>
                <a:lnTo>
                  <a:pt x="207" y="265"/>
                </a:lnTo>
                <a:lnTo>
                  <a:pt x="211" y="270"/>
                </a:lnTo>
                <a:lnTo>
                  <a:pt x="215" y="275"/>
                </a:lnTo>
                <a:lnTo>
                  <a:pt x="219" y="280"/>
                </a:lnTo>
                <a:lnTo>
                  <a:pt x="225" y="286"/>
                </a:lnTo>
                <a:lnTo>
                  <a:pt x="231" y="291"/>
                </a:lnTo>
                <a:lnTo>
                  <a:pt x="239" y="295"/>
                </a:lnTo>
                <a:lnTo>
                  <a:pt x="247" y="300"/>
                </a:lnTo>
                <a:lnTo>
                  <a:pt x="256" y="303"/>
                </a:lnTo>
                <a:lnTo>
                  <a:pt x="266" y="306"/>
                </a:lnTo>
                <a:lnTo>
                  <a:pt x="277" y="307"/>
                </a:lnTo>
                <a:lnTo>
                  <a:pt x="290" y="308"/>
                </a:lnTo>
                <a:lnTo>
                  <a:pt x="290" y="308"/>
                </a:lnTo>
                <a:lnTo>
                  <a:pt x="304" y="308"/>
                </a:lnTo>
                <a:lnTo>
                  <a:pt x="317" y="307"/>
                </a:lnTo>
                <a:lnTo>
                  <a:pt x="330" y="306"/>
                </a:lnTo>
                <a:lnTo>
                  <a:pt x="341" y="304"/>
                </a:lnTo>
                <a:lnTo>
                  <a:pt x="351" y="303"/>
                </a:lnTo>
                <a:lnTo>
                  <a:pt x="361" y="301"/>
                </a:lnTo>
                <a:lnTo>
                  <a:pt x="369" y="298"/>
                </a:lnTo>
                <a:lnTo>
                  <a:pt x="377" y="296"/>
                </a:lnTo>
                <a:lnTo>
                  <a:pt x="383" y="294"/>
                </a:lnTo>
                <a:lnTo>
                  <a:pt x="389" y="292"/>
                </a:lnTo>
                <a:lnTo>
                  <a:pt x="393" y="291"/>
                </a:lnTo>
                <a:lnTo>
                  <a:pt x="397" y="289"/>
                </a:lnTo>
                <a:lnTo>
                  <a:pt x="400" y="288"/>
                </a:lnTo>
                <a:lnTo>
                  <a:pt x="401" y="287"/>
                </a:lnTo>
                <a:lnTo>
                  <a:pt x="402" y="287"/>
                </a:lnTo>
                <a:lnTo>
                  <a:pt x="402" y="287"/>
                </a:lnTo>
                <a:lnTo>
                  <a:pt x="411" y="288"/>
                </a:lnTo>
                <a:lnTo>
                  <a:pt x="421" y="291"/>
                </a:lnTo>
                <a:lnTo>
                  <a:pt x="430" y="295"/>
                </a:lnTo>
                <a:lnTo>
                  <a:pt x="438" y="300"/>
                </a:lnTo>
                <a:lnTo>
                  <a:pt x="446" y="306"/>
                </a:lnTo>
                <a:lnTo>
                  <a:pt x="452" y="311"/>
                </a:lnTo>
                <a:lnTo>
                  <a:pt x="457" y="317"/>
                </a:lnTo>
                <a:lnTo>
                  <a:pt x="461" y="321"/>
                </a:lnTo>
                <a:lnTo>
                  <a:pt x="464" y="324"/>
                </a:lnTo>
                <a:lnTo>
                  <a:pt x="465" y="325"/>
                </a:lnTo>
                <a:lnTo>
                  <a:pt x="465" y="325"/>
                </a:lnTo>
                <a:lnTo>
                  <a:pt x="465" y="324"/>
                </a:lnTo>
                <a:lnTo>
                  <a:pt x="465" y="323"/>
                </a:lnTo>
                <a:lnTo>
                  <a:pt x="465" y="320"/>
                </a:lnTo>
                <a:lnTo>
                  <a:pt x="465" y="317"/>
                </a:lnTo>
                <a:lnTo>
                  <a:pt x="465" y="313"/>
                </a:lnTo>
                <a:lnTo>
                  <a:pt x="465" y="308"/>
                </a:lnTo>
                <a:lnTo>
                  <a:pt x="465" y="303"/>
                </a:lnTo>
                <a:lnTo>
                  <a:pt x="465" y="296"/>
                </a:lnTo>
                <a:lnTo>
                  <a:pt x="465" y="290"/>
                </a:lnTo>
                <a:lnTo>
                  <a:pt x="464" y="282"/>
                </a:lnTo>
                <a:lnTo>
                  <a:pt x="464" y="274"/>
                </a:lnTo>
                <a:lnTo>
                  <a:pt x="464" y="265"/>
                </a:lnTo>
                <a:lnTo>
                  <a:pt x="464" y="256"/>
                </a:lnTo>
                <a:lnTo>
                  <a:pt x="464" y="247"/>
                </a:lnTo>
                <a:lnTo>
                  <a:pt x="464" y="237"/>
                </a:lnTo>
                <a:lnTo>
                  <a:pt x="464" y="227"/>
                </a:lnTo>
                <a:lnTo>
                  <a:pt x="464" y="217"/>
                </a:lnTo>
                <a:lnTo>
                  <a:pt x="464" y="206"/>
                </a:lnTo>
                <a:lnTo>
                  <a:pt x="463" y="195"/>
                </a:lnTo>
                <a:lnTo>
                  <a:pt x="463" y="184"/>
                </a:lnTo>
                <a:lnTo>
                  <a:pt x="463" y="173"/>
                </a:lnTo>
                <a:lnTo>
                  <a:pt x="463" y="162"/>
                </a:lnTo>
                <a:lnTo>
                  <a:pt x="463" y="151"/>
                </a:lnTo>
                <a:lnTo>
                  <a:pt x="463" y="140"/>
                </a:lnTo>
                <a:lnTo>
                  <a:pt x="463" y="129"/>
                </a:lnTo>
                <a:lnTo>
                  <a:pt x="463" y="118"/>
                </a:lnTo>
                <a:lnTo>
                  <a:pt x="462" y="108"/>
                </a:lnTo>
                <a:lnTo>
                  <a:pt x="462" y="97"/>
                </a:lnTo>
                <a:lnTo>
                  <a:pt x="462" y="87"/>
                </a:lnTo>
                <a:lnTo>
                  <a:pt x="462" y="78"/>
                </a:lnTo>
                <a:lnTo>
                  <a:pt x="462" y="68"/>
                </a:lnTo>
                <a:lnTo>
                  <a:pt x="462" y="59"/>
                </a:lnTo>
                <a:lnTo>
                  <a:pt x="462" y="51"/>
                </a:lnTo>
                <a:lnTo>
                  <a:pt x="462" y="43"/>
                </a:lnTo>
                <a:lnTo>
                  <a:pt x="462" y="35"/>
                </a:lnTo>
                <a:lnTo>
                  <a:pt x="461" y="28"/>
                </a:lnTo>
                <a:lnTo>
                  <a:pt x="461" y="22"/>
                </a:lnTo>
                <a:lnTo>
                  <a:pt x="461" y="16"/>
                </a:lnTo>
                <a:lnTo>
                  <a:pt x="461" y="11"/>
                </a:lnTo>
                <a:lnTo>
                  <a:pt x="461" y="7"/>
                </a:lnTo>
                <a:lnTo>
                  <a:pt x="461" y="4"/>
                </a:lnTo>
                <a:lnTo>
                  <a:pt x="461" y="2"/>
                </a:lnTo>
                <a:lnTo>
                  <a:pt x="461" y="0"/>
                </a:lnTo>
                <a:lnTo>
                  <a:pt x="461" y="0"/>
                </a:lnTo>
                <a:lnTo>
                  <a:pt x="461" y="0"/>
                </a:lnTo>
                <a:lnTo>
                  <a:pt x="461" y="0"/>
                </a:lnTo>
                <a:close/>
              </a:path>
            </a:pathLst>
          </a:custGeom>
          <a:gradFill rotWithShape="0">
            <a:gsLst>
              <a:gs pos="0">
                <a:srgbClr val="CFC8E4"/>
              </a:gs>
              <a:gs pos="100000">
                <a:srgbClr val="749DCC"/>
              </a:gs>
            </a:gsLst>
            <a:lin ang="5400000" scaled="1"/>
          </a:gradFill>
          <a:ln w="9525">
            <a:noFill/>
            <a:round/>
            <a:headEnd/>
            <a:tailEnd/>
          </a:ln>
        </p:spPr>
        <p:txBody>
          <a:bodyPr/>
          <a:lstStyle/>
          <a:p>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342900" indent="-342900" algn="l" rtl="0" eaLnBrk="0" fontAlgn="base" hangingPunct="0">
        <a:spcBef>
          <a:spcPct val="20000"/>
        </a:spcBef>
        <a:spcAft>
          <a:spcPct val="0"/>
        </a:spcAft>
        <a:buChar char="•"/>
        <a:defRPr sz="3200">
          <a:solidFill>
            <a:schemeClr val="tx1"/>
          </a:solidFill>
          <a:latin typeface="+mn-lt"/>
        </a:defRPr>
      </a:lvl2pPr>
      <a:lvl3pPr marL="342900" indent="-342900" algn="l" rtl="0" eaLnBrk="0" fontAlgn="base" hangingPunct="0">
        <a:spcBef>
          <a:spcPct val="20000"/>
        </a:spcBef>
        <a:spcAft>
          <a:spcPct val="0"/>
        </a:spcAft>
        <a:buChar char="•"/>
        <a:defRPr sz="3200">
          <a:solidFill>
            <a:schemeClr val="tx1"/>
          </a:solidFill>
          <a:latin typeface="+mn-lt"/>
        </a:defRPr>
      </a:lvl3pPr>
      <a:lvl4pPr marL="342900" indent="-342900" algn="l" rtl="0" eaLnBrk="0" fontAlgn="base" hangingPunct="0">
        <a:spcBef>
          <a:spcPct val="20000"/>
        </a:spcBef>
        <a:spcAft>
          <a:spcPct val="0"/>
        </a:spcAft>
        <a:buChar char="•"/>
        <a:defRPr sz="3200">
          <a:solidFill>
            <a:schemeClr val="tx1"/>
          </a:solidFill>
          <a:latin typeface="+mn-lt"/>
        </a:defRPr>
      </a:lvl4pPr>
      <a:lvl5pPr marL="342900" indent="-342900" algn="l" rtl="0" eaLnBrk="0" fontAlgn="base" hangingPunct="0">
        <a:spcBef>
          <a:spcPct val="20000"/>
        </a:spcBef>
        <a:spcAft>
          <a:spcPct val="0"/>
        </a:spcAft>
        <a:buChar char="•"/>
        <a:defRPr sz="3200">
          <a:solidFill>
            <a:schemeClr val="tx1"/>
          </a:solidFill>
          <a:latin typeface="+mn-lt"/>
        </a:defRPr>
      </a:lvl5pPr>
      <a:lvl6pPr marL="800100" indent="-342900" algn="l" rtl="0" eaLnBrk="0" fontAlgn="base" hangingPunct="0">
        <a:spcBef>
          <a:spcPct val="20000"/>
        </a:spcBef>
        <a:spcAft>
          <a:spcPct val="0"/>
        </a:spcAft>
        <a:buChar char="•"/>
        <a:defRPr sz="3200">
          <a:solidFill>
            <a:schemeClr val="tx1"/>
          </a:solidFill>
          <a:latin typeface="+mn-lt"/>
        </a:defRPr>
      </a:lvl6pPr>
      <a:lvl7pPr marL="1257300" indent="-342900" algn="l" rtl="0" eaLnBrk="0" fontAlgn="base" hangingPunct="0">
        <a:spcBef>
          <a:spcPct val="20000"/>
        </a:spcBef>
        <a:spcAft>
          <a:spcPct val="0"/>
        </a:spcAft>
        <a:buChar char="•"/>
        <a:defRPr sz="3200">
          <a:solidFill>
            <a:schemeClr val="tx1"/>
          </a:solidFill>
          <a:latin typeface="+mn-lt"/>
        </a:defRPr>
      </a:lvl7pPr>
      <a:lvl8pPr marL="1714500" indent="-342900" algn="l" rtl="0" eaLnBrk="0" fontAlgn="base" hangingPunct="0">
        <a:spcBef>
          <a:spcPct val="20000"/>
        </a:spcBef>
        <a:spcAft>
          <a:spcPct val="0"/>
        </a:spcAft>
        <a:buChar char="•"/>
        <a:defRPr sz="3200">
          <a:solidFill>
            <a:schemeClr val="tx1"/>
          </a:solidFill>
          <a:latin typeface="+mn-lt"/>
        </a:defRPr>
      </a:lvl8pPr>
      <a:lvl9pPr marL="2171700" indent="-342900" algn="l" rtl="0" eaLnBrk="0" fontAlgn="base" hangingPunct="0">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mailto:RubenNelson@shaw.c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foresightcanada.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ctrTitle" idx="4294967295"/>
          </p:nvPr>
        </p:nvSpPr>
        <p:spPr bwMode="auto">
          <a:xfrm>
            <a:off x="228599" y="1431927"/>
            <a:ext cx="8653463" cy="1231106"/>
          </a:xfrm>
          <a:prstGeom prst="rect">
            <a:avLst/>
          </a:prstGeom>
          <a:noFill/>
          <a:ln>
            <a:miter lim="800000"/>
            <a:headEnd/>
            <a:tailEnd/>
          </a:ln>
        </p:spPr>
        <p:txBody>
          <a:bodyPr lIns="0" tIns="0" rIns="0" bIns="0">
            <a:spAutoFit/>
          </a:bodyPr>
          <a:lstStyle/>
          <a:p>
            <a:pPr defTabSz="381000"/>
            <a:r>
              <a:rPr lang="en-CA" sz="4000" b="1" dirty="0" smtClean="0">
                <a:solidFill>
                  <a:srgbClr val="800040"/>
                </a:solidFill>
                <a:latin typeface="Futura Md BT" pitchFamily="34" charset="0"/>
              </a:rPr>
              <a:t>Leadership</a:t>
            </a:r>
            <a:br>
              <a:rPr lang="en-CA" sz="4000" b="1" dirty="0" smtClean="0">
                <a:solidFill>
                  <a:srgbClr val="800040"/>
                </a:solidFill>
                <a:latin typeface="Futura Md BT" pitchFamily="34" charset="0"/>
              </a:rPr>
            </a:br>
            <a:r>
              <a:rPr lang="en-CA" sz="4000" b="1" dirty="0" smtClean="0">
                <a:solidFill>
                  <a:srgbClr val="800040"/>
                </a:solidFill>
                <a:latin typeface="Futura Md BT" pitchFamily="34" charset="0"/>
              </a:rPr>
              <a:t>for Civilizational Trajectory Change</a:t>
            </a:r>
            <a:endParaRPr lang="en-CA" sz="4000" b="1" dirty="0">
              <a:solidFill>
                <a:srgbClr val="800040"/>
              </a:solidFill>
              <a:latin typeface="Futura Md BT" pitchFamily="34" charset="0"/>
            </a:endParaRPr>
          </a:p>
        </p:txBody>
      </p:sp>
      <p:sp>
        <p:nvSpPr>
          <p:cNvPr id="307203" name="Rectangle 3"/>
          <p:cNvSpPr>
            <a:spLocks noChangeArrowheads="1"/>
          </p:cNvSpPr>
          <p:nvPr/>
        </p:nvSpPr>
        <p:spPr bwMode="auto">
          <a:xfrm>
            <a:off x="263525" y="2752725"/>
            <a:ext cx="8583613" cy="33338"/>
          </a:xfrm>
          <a:prstGeom prst="rect">
            <a:avLst/>
          </a:prstGeom>
          <a:solidFill>
            <a:srgbClr val="667299"/>
          </a:solidFill>
          <a:ln w="9525">
            <a:noFill/>
            <a:miter lim="800000"/>
            <a:headEnd/>
            <a:tailEnd/>
          </a:ln>
        </p:spPr>
        <p:txBody>
          <a:bodyPr/>
          <a:lstStyle/>
          <a:p>
            <a:endParaRPr lang="en-CA" dirty="0"/>
          </a:p>
        </p:txBody>
      </p:sp>
      <p:sp>
        <p:nvSpPr>
          <p:cNvPr id="307204" name="Freeform 4"/>
          <p:cNvSpPr>
            <a:spLocks noChangeArrowheads="1"/>
          </p:cNvSpPr>
          <p:nvPr/>
        </p:nvSpPr>
        <p:spPr bwMode="auto">
          <a:xfrm>
            <a:off x="228600" y="2717800"/>
            <a:ext cx="8653463" cy="103188"/>
          </a:xfrm>
          <a:custGeom>
            <a:avLst/>
            <a:gdLst/>
            <a:ahLst/>
            <a:cxnLst>
              <a:cxn ang="0">
                <a:pos x="0" y="65"/>
              </a:cxn>
              <a:cxn ang="0">
                <a:pos x="5451" y="65"/>
              </a:cxn>
              <a:cxn ang="0">
                <a:pos x="5451" y="0"/>
              </a:cxn>
              <a:cxn ang="0">
                <a:pos x="5429" y="22"/>
              </a:cxn>
              <a:cxn ang="0">
                <a:pos x="5429" y="43"/>
              </a:cxn>
              <a:cxn ang="0">
                <a:pos x="22" y="43"/>
              </a:cxn>
              <a:cxn ang="0">
                <a:pos x="0" y="65"/>
              </a:cxn>
            </a:cxnLst>
            <a:rect l="0" t="0" r="r" b="b"/>
            <a:pathLst>
              <a:path w="5451" h="65">
                <a:moveTo>
                  <a:pt x="0" y="65"/>
                </a:moveTo>
                <a:lnTo>
                  <a:pt x="5451" y="65"/>
                </a:lnTo>
                <a:lnTo>
                  <a:pt x="5451" y="0"/>
                </a:lnTo>
                <a:lnTo>
                  <a:pt x="5429" y="22"/>
                </a:lnTo>
                <a:lnTo>
                  <a:pt x="5429" y="43"/>
                </a:lnTo>
                <a:lnTo>
                  <a:pt x="22" y="43"/>
                </a:lnTo>
                <a:lnTo>
                  <a:pt x="0" y="65"/>
                </a:lnTo>
                <a:close/>
              </a:path>
            </a:pathLst>
          </a:custGeom>
          <a:solidFill>
            <a:srgbClr val="33394C"/>
          </a:solidFill>
          <a:ln w="9525">
            <a:noFill/>
            <a:round/>
            <a:headEnd/>
            <a:tailEnd/>
          </a:ln>
        </p:spPr>
        <p:txBody>
          <a:bodyPr/>
          <a:lstStyle/>
          <a:p>
            <a:endParaRPr lang="en-CA" dirty="0"/>
          </a:p>
        </p:txBody>
      </p:sp>
      <p:sp>
        <p:nvSpPr>
          <p:cNvPr id="307205" name="Text Box 5"/>
          <p:cNvSpPr txBox="1">
            <a:spLocks noChangeArrowheads="1"/>
          </p:cNvSpPr>
          <p:nvPr/>
        </p:nvSpPr>
        <p:spPr bwMode="auto">
          <a:xfrm>
            <a:off x="1117165" y="4134192"/>
            <a:ext cx="6876328" cy="2092881"/>
          </a:xfrm>
          <a:prstGeom prst="rect">
            <a:avLst/>
          </a:prstGeom>
          <a:noFill/>
          <a:ln w="9525">
            <a:noFill/>
            <a:miter lim="800000"/>
            <a:headEnd/>
            <a:tailEnd/>
          </a:ln>
        </p:spPr>
        <p:txBody>
          <a:bodyPr wrap="square" lIns="0" tIns="0" rIns="0" bIns="0">
            <a:spAutoFit/>
          </a:bodyPr>
          <a:lstStyle/>
          <a:p>
            <a:pPr algn="ctr"/>
            <a:r>
              <a:rPr lang="en-CA" sz="1400" b="1" i="1" dirty="0"/>
              <a:t>Effective Learning in an Age of Increasing Speed, Complexity and Uncertainty</a:t>
            </a:r>
            <a:endParaRPr lang="en-CA" sz="1400" dirty="0"/>
          </a:p>
          <a:p>
            <a:pPr algn="ctr"/>
            <a:r>
              <a:rPr lang="en-CA" sz="1400" b="1" dirty="0"/>
              <a:t>2</a:t>
            </a:r>
            <a:r>
              <a:rPr lang="en-CA" sz="1400" b="1" baseline="30000" dirty="0"/>
              <a:t>nd</a:t>
            </a:r>
            <a:r>
              <a:rPr lang="en-CA" sz="1400" b="1" dirty="0"/>
              <a:t> International Conference on Future Education</a:t>
            </a:r>
            <a:endParaRPr lang="en-CA" sz="1400" dirty="0"/>
          </a:p>
          <a:p>
            <a:pPr algn="ctr"/>
            <a:r>
              <a:rPr lang="en-CA" sz="1400" dirty="0"/>
              <a:t>World Academy of Art and Science</a:t>
            </a:r>
          </a:p>
          <a:p>
            <a:pPr algn="ctr"/>
            <a:r>
              <a:rPr lang="en-CA" sz="1400" dirty="0"/>
              <a:t>World University Consortium</a:t>
            </a:r>
          </a:p>
          <a:p>
            <a:pPr algn="ctr"/>
            <a:r>
              <a:rPr lang="en-CA" sz="1400" dirty="0"/>
              <a:t>Roma Tre University</a:t>
            </a:r>
          </a:p>
          <a:p>
            <a:pPr algn="ctr"/>
            <a:r>
              <a:rPr lang="en-CA" sz="1400" dirty="0"/>
              <a:t>Rome, Italy</a:t>
            </a:r>
          </a:p>
          <a:p>
            <a:pPr algn="ctr"/>
            <a:r>
              <a:rPr lang="en-CA" sz="1400" dirty="0"/>
              <a:t>November 16 – 18, 2017</a:t>
            </a:r>
          </a:p>
          <a:p>
            <a:pPr algn="ctr" defTabSz="381000"/>
            <a:endParaRPr lang="en-CA" sz="1400" b="1" dirty="0" smtClean="0">
              <a:solidFill>
                <a:schemeClr val="bg1"/>
              </a:solidFill>
              <a:latin typeface="Futura Md BT" pitchFamily="34" charset="0"/>
            </a:endParaRPr>
          </a:p>
          <a:p>
            <a:pPr algn="ctr" defTabSz="381000"/>
            <a:r>
              <a:rPr lang="en-CA" sz="1200" b="1" dirty="0" smtClean="0">
                <a:solidFill>
                  <a:srgbClr val="FFFFFF"/>
                </a:solidFill>
                <a:latin typeface="Futura Md BT" pitchFamily="34" charset="0"/>
              </a:rPr>
              <a:t>Ruben </a:t>
            </a:r>
            <a:r>
              <a:rPr lang="en-CA" sz="1200" b="1" dirty="0">
                <a:solidFill>
                  <a:srgbClr val="FFFFFF"/>
                </a:solidFill>
                <a:latin typeface="Futura Md BT" pitchFamily="34" charset="0"/>
              </a:rPr>
              <a:t>Nelson</a:t>
            </a:r>
          </a:p>
          <a:p>
            <a:pPr algn="ctr" defTabSz="381000"/>
            <a:r>
              <a:rPr lang="en-CA" sz="1200" b="1" dirty="0">
                <a:solidFill>
                  <a:srgbClr val="FFFFFF"/>
                </a:solidFill>
                <a:latin typeface="Futura Md BT" pitchFamily="34" charset="0"/>
              </a:rPr>
              <a:t>Foresight </a:t>
            </a:r>
            <a:r>
              <a:rPr lang="en-CA" sz="1200" b="1" dirty="0" smtClean="0">
                <a:solidFill>
                  <a:srgbClr val="FFFFFF"/>
                </a:solidFill>
                <a:latin typeface="Futura Md BT" pitchFamily="34" charset="0"/>
              </a:rPr>
              <a:t>Canada</a:t>
            </a:r>
            <a:endParaRPr lang="en-CA" sz="1200" b="1" dirty="0">
              <a:solidFill>
                <a:srgbClr val="FFFFFF"/>
              </a:solidFill>
              <a:latin typeface="Futura Md BT" pitchFamily="34" charset="0"/>
            </a:endParaRPr>
          </a:p>
        </p:txBody>
      </p:sp>
      <p:pic>
        <p:nvPicPr>
          <p:cNvPr id="9"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sp>
        <p:nvSpPr>
          <p:cNvPr id="2" name="TextBox 1"/>
          <p:cNvSpPr txBox="1"/>
          <p:nvPr/>
        </p:nvSpPr>
        <p:spPr>
          <a:xfrm>
            <a:off x="1369193" y="2996952"/>
            <a:ext cx="6372273" cy="646331"/>
          </a:xfrm>
          <a:prstGeom prst="rect">
            <a:avLst/>
          </a:prstGeom>
          <a:noFill/>
        </p:spPr>
        <p:txBody>
          <a:bodyPr wrap="square" rtlCol="0">
            <a:spAutoFit/>
          </a:bodyPr>
          <a:lstStyle/>
          <a:p>
            <a:pPr algn="ctr"/>
            <a:r>
              <a:rPr lang="en-CA" b="1" dirty="0" smtClean="0">
                <a:solidFill>
                  <a:schemeClr val="bg2"/>
                </a:solidFill>
              </a:rPr>
              <a:t>THE Strategic Challenge</a:t>
            </a:r>
          </a:p>
          <a:p>
            <a:pPr algn="ctr"/>
            <a:r>
              <a:rPr lang="en-CA" b="1" dirty="0" smtClean="0">
                <a:solidFill>
                  <a:schemeClr val="bg2"/>
                </a:solidFill>
              </a:rPr>
              <a:t>Of the 21</a:t>
            </a:r>
            <a:r>
              <a:rPr lang="en-CA" b="1" baseline="30000" dirty="0" smtClean="0">
                <a:solidFill>
                  <a:schemeClr val="bg2"/>
                </a:solidFill>
              </a:rPr>
              <a:t>st</a:t>
            </a:r>
            <a:r>
              <a:rPr lang="en-CA" b="1" dirty="0" smtClean="0">
                <a:solidFill>
                  <a:schemeClr val="bg2"/>
                </a:solidFill>
              </a:rPr>
              <a:t> Century</a:t>
            </a:r>
            <a:endParaRPr lang="en-CA" b="1" dirty="0">
              <a:solidFill>
                <a:schemeClr val="bg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6" name="Rectangle 4"/>
          <p:cNvSpPr>
            <a:spLocks noGrp="1" noChangeArrowheads="1"/>
          </p:cNvSpPr>
          <p:nvPr>
            <p:ph type="ctrTitle" idx="4294967295"/>
          </p:nvPr>
        </p:nvSpPr>
        <p:spPr bwMode="auto">
          <a:xfrm>
            <a:off x="250825" y="260350"/>
            <a:ext cx="8655050" cy="615553"/>
          </a:xfrm>
          <a:prstGeom prst="rect">
            <a:avLst/>
          </a:prstGeom>
          <a:noFill/>
          <a:ln>
            <a:miter lim="800000"/>
            <a:headEnd/>
            <a:tailEnd/>
          </a:ln>
        </p:spPr>
        <p:txBody>
          <a:bodyPr lIns="0" tIns="0" rIns="0" bIns="0">
            <a:spAutoFit/>
          </a:bodyPr>
          <a:lstStyle/>
          <a:p>
            <a:pPr algn="l" defTabSz="381000"/>
            <a:r>
              <a:rPr lang="en-CA" sz="4000" b="1" dirty="0" smtClean="0">
                <a:solidFill>
                  <a:srgbClr val="800040"/>
                </a:solidFill>
              </a:rPr>
              <a:t>Our Hope</a:t>
            </a:r>
            <a:endParaRPr lang="en-CA" sz="4000" b="1" dirty="0">
              <a:solidFill>
                <a:srgbClr val="800040"/>
              </a:solidFill>
            </a:endParaRPr>
          </a:p>
        </p:txBody>
      </p:sp>
      <p:sp>
        <p:nvSpPr>
          <p:cNvPr id="530437" name="Rectangle 5"/>
          <p:cNvSpPr>
            <a:spLocks noChangeArrowheads="1"/>
          </p:cNvSpPr>
          <p:nvPr/>
        </p:nvSpPr>
        <p:spPr bwMode="auto">
          <a:xfrm>
            <a:off x="250825" y="981075"/>
            <a:ext cx="8585200" cy="33338"/>
          </a:xfrm>
          <a:prstGeom prst="rect">
            <a:avLst/>
          </a:prstGeom>
          <a:solidFill>
            <a:srgbClr val="667299"/>
          </a:solidFill>
          <a:ln w="9525">
            <a:noFill/>
            <a:miter lim="800000"/>
            <a:headEnd/>
            <a:tailEnd/>
          </a:ln>
        </p:spPr>
        <p:txBody>
          <a:bodyPr/>
          <a:lstStyle/>
          <a:p>
            <a:endParaRPr lang="en-CA"/>
          </a:p>
        </p:txBody>
      </p:sp>
      <p:sp>
        <p:nvSpPr>
          <p:cNvPr id="530438" name="Freeform 6"/>
          <p:cNvSpPr>
            <a:spLocks noChangeArrowheads="1"/>
          </p:cNvSpPr>
          <p:nvPr/>
        </p:nvSpPr>
        <p:spPr bwMode="auto">
          <a:xfrm>
            <a:off x="179388" y="908050"/>
            <a:ext cx="8655050" cy="104775"/>
          </a:xfrm>
          <a:custGeom>
            <a:avLst/>
            <a:gdLst/>
            <a:ahLst/>
            <a:cxnLst>
              <a:cxn ang="0">
                <a:pos x="0" y="66"/>
              </a:cxn>
              <a:cxn ang="0">
                <a:pos x="5452" y="66"/>
              </a:cxn>
              <a:cxn ang="0">
                <a:pos x="5452" y="0"/>
              </a:cxn>
              <a:cxn ang="0">
                <a:pos x="5430" y="22"/>
              </a:cxn>
              <a:cxn ang="0">
                <a:pos x="5430" y="43"/>
              </a:cxn>
              <a:cxn ang="0">
                <a:pos x="22" y="43"/>
              </a:cxn>
              <a:cxn ang="0">
                <a:pos x="0" y="66"/>
              </a:cxn>
            </a:cxnLst>
            <a:rect l="0" t="0" r="r" b="b"/>
            <a:pathLst>
              <a:path w="5452" h="66">
                <a:moveTo>
                  <a:pt x="0" y="66"/>
                </a:moveTo>
                <a:lnTo>
                  <a:pt x="5452" y="66"/>
                </a:lnTo>
                <a:lnTo>
                  <a:pt x="5452" y="0"/>
                </a:lnTo>
                <a:lnTo>
                  <a:pt x="5430" y="22"/>
                </a:lnTo>
                <a:lnTo>
                  <a:pt x="5430" y="43"/>
                </a:lnTo>
                <a:lnTo>
                  <a:pt x="22" y="43"/>
                </a:lnTo>
                <a:lnTo>
                  <a:pt x="0" y="66"/>
                </a:lnTo>
                <a:close/>
              </a:path>
            </a:pathLst>
          </a:custGeom>
          <a:solidFill>
            <a:srgbClr val="33394C"/>
          </a:solidFill>
          <a:ln w="9525">
            <a:noFill/>
            <a:round/>
            <a:headEnd/>
            <a:tailEnd/>
          </a:ln>
        </p:spPr>
        <p:txBody>
          <a:bodyPr/>
          <a:lstStyle/>
          <a:p>
            <a:endParaRPr lang="en-CA"/>
          </a:p>
        </p:txBody>
      </p:sp>
      <p:sp>
        <p:nvSpPr>
          <p:cNvPr id="530439" name="Freeform 7"/>
          <p:cNvSpPr>
            <a:spLocks noChangeArrowheads="1"/>
          </p:cNvSpPr>
          <p:nvPr/>
        </p:nvSpPr>
        <p:spPr bwMode="auto">
          <a:xfrm>
            <a:off x="179388" y="908050"/>
            <a:ext cx="8655050" cy="104775"/>
          </a:xfrm>
          <a:custGeom>
            <a:avLst/>
            <a:gdLst/>
            <a:ahLst/>
            <a:cxnLst>
              <a:cxn ang="0">
                <a:pos x="0" y="66"/>
              </a:cxn>
              <a:cxn ang="0">
                <a:pos x="0" y="0"/>
              </a:cxn>
              <a:cxn ang="0">
                <a:pos x="5452" y="0"/>
              </a:cxn>
              <a:cxn ang="0">
                <a:pos x="5430" y="22"/>
              </a:cxn>
              <a:cxn ang="0">
                <a:pos x="22" y="22"/>
              </a:cxn>
              <a:cxn ang="0">
                <a:pos x="22" y="43"/>
              </a:cxn>
              <a:cxn ang="0">
                <a:pos x="0" y="66"/>
              </a:cxn>
            </a:cxnLst>
            <a:rect l="0" t="0" r="r" b="b"/>
            <a:pathLst>
              <a:path w="5452" h="66">
                <a:moveTo>
                  <a:pt x="0" y="66"/>
                </a:moveTo>
                <a:lnTo>
                  <a:pt x="0" y="0"/>
                </a:lnTo>
                <a:lnTo>
                  <a:pt x="5452" y="0"/>
                </a:lnTo>
                <a:lnTo>
                  <a:pt x="5430" y="22"/>
                </a:lnTo>
                <a:lnTo>
                  <a:pt x="22" y="22"/>
                </a:lnTo>
                <a:lnTo>
                  <a:pt x="22" y="43"/>
                </a:lnTo>
                <a:lnTo>
                  <a:pt x="0" y="66"/>
                </a:lnTo>
                <a:close/>
              </a:path>
            </a:pathLst>
          </a:custGeom>
          <a:solidFill>
            <a:srgbClr val="C1C6D6"/>
          </a:solidFill>
          <a:ln w="9525">
            <a:noFill/>
            <a:round/>
            <a:headEnd/>
            <a:tailEnd/>
          </a:ln>
        </p:spPr>
        <p:txBody>
          <a:bodyPr/>
          <a:lstStyle/>
          <a:p>
            <a:endParaRPr lang="en-CA"/>
          </a:p>
        </p:txBody>
      </p:sp>
      <p:pic>
        <p:nvPicPr>
          <p:cNvPr id="14"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sp>
        <p:nvSpPr>
          <p:cNvPr id="13" name="Freeform 12"/>
          <p:cNvSpPr/>
          <p:nvPr/>
        </p:nvSpPr>
        <p:spPr bwMode="auto">
          <a:xfrm>
            <a:off x="1039528" y="2112745"/>
            <a:ext cx="7600750" cy="3500388"/>
          </a:xfrm>
          <a:custGeom>
            <a:avLst/>
            <a:gdLst>
              <a:gd name="connsiteX0" fmla="*/ 0 w 7600750"/>
              <a:gd name="connsiteY0" fmla="*/ 129941 h 3500388"/>
              <a:gd name="connsiteX1" fmla="*/ 962527 w 7600750"/>
              <a:gd name="connsiteY1" fmla="*/ 187693 h 3500388"/>
              <a:gd name="connsiteX2" fmla="*/ 2011680 w 7600750"/>
              <a:gd name="connsiteY2" fmla="*/ 1256097 h 3500388"/>
              <a:gd name="connsiteX3" fmla="*/ 3763478 w 7600750"/>
              <a:gd name="connsiteY3" fmla="*/ 2642135 h 3500388"/>
              <a:gd name="connsiteX4" fmla="*/ 3763478 w 7600750"/>
              <a:gd name="connsiteY4" fmla="*/ 2642135 h 3500388"/>
              <a:gd name="connsiteX5" fmla="*/ 5101390 w 7600750"/>
              <a:gd name="connsiteY5" fmla="*/ 3364030 h 3500388"/>
              <a:gd name="connsiteX6" fmla="*/ 7209323 w 7600750"/>
              <a:gd name="connsiteY6" fmla="*/ 3460282 h 3500388"/>
              <a:gd name="connsiteX7" fmla="*/ 7449954 w 7600750"/>
              <a:gd name="connsiteY7" fmla="*/ 3460282 h 3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0750" h="3500388">
                <a:moveTo>
                  <a:pt x="0" y="129941"/>
                </a:moveTo>
                <a:cubicBezTo>
                  <a:pt x="313623" y="64970"/>
                  <a:pt x="627247" y="0"/>
                  <a:pt x="962527" y="187693"/>
                </a:cubicBezTo>
                <a:cubicBezTo>
                  <a:pt x="1297807" y="375386"/>
                  <a:pt x="1544855" y="847023"/>
                  <a:pt x="2011680" y="1256097"/>
                </a:cubicBezTo>
                <a:cubicBezTo>
                  <a:pt x="2478505" y="1665171"/>
                  <a:pt x="3763478" y="2642135"/>
                  <a:pt x="3763478" y="2642135"/>
                </a:cubicBezTo>
                <a:lnTo>
                  <a:pt x="3763478" y="2642135"/>
                </a:lnTo>
                <a:cubicBezTo>
                  <a:pt x="3986463" y="2762451"/>
                  <a:pt x="4527082" y="3227672"/>
                  <a:pt x="5101390" y="3364030"/>
                </a:cubicBezTo>
                <a:cubicBezTo>
                  <a:pt x="5675698" y="3500388"/>
                  <a:pt x="6817896" y="3444240"/>
                  <a:pt x="7209323" y="3460282"/>
                </a:cubicBezTo>
                <a:cubicBezTo>
                  <a:pt x="7600750" y="3476324"/>
                  <a:pt x="7525352" y="3468303"/>
                  <a:pt x="7449954" y="3460282"/>
                </a:cubicBezTo>
              </a:path>
            </a:pathLst>
          </a:custGeom>
          <a:noFill/>
          <a:ln w="63500" cap="flat" cmpd="sng" algn="ctr">
            <a:solidFill>
              <a:srgbClr val="0033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20" name="Straight Connector 19"/>
          <p:cNvCxnSpPr/>
          <p:nvPr/>
        </p:nvCxnSpPr>
        <p:spPr bwMode="auto">
          <a:xfrm>
            <a:off x="251520" y="6093296"/>
            <a:ext cx="1008112"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
        <p:nvSpPr>
          <p:cNvPr id="23" name="Arc 22"/>
          <p:cNvSpPr/>
          <p:nvPr/>
        </p:nvSpPr>
        <p:spPr bwMode="auto">
          <a:xfrm rot="16483751">
            <a:off x="-1413337" y="2926459"/>
            <a:ext cx="5184576" cy="3744416"/>
          </a:xfrm>
          <a:prstGeom prst="arc">
            <a:avLst/>
          </a:prstGeom>
          <a:noFill/>
          <a:ln w="635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31" name="Straight Arrow Connector 30"/>
          <p:cNvCxnSpPr/>
          <p:nvPr/>
        </p:nvCxnSpPr>
        <p:spPr bwMode="auto">
          <a:xfrm flipV="1">
            <a:off x="2439723" y="2112745"/>
            <a:ext cx="0" cy="533459"/>
          </a:xfrm>
          <a:prstGeom prst="straightConnector1">
            <a:avLst/>
          </a:prstGeom>
          <a:solidFill>
            <a:schemeClr val="accent1"/>
          </a:solidFill>
          <a:ln w="25400" cap="flat" cmpd="sng" algn="ctr">
            <a:solidFill>
              <a:srgbClr val="C00000"/>
            </a:solidFill>
            <a:prstDash val="solid"/>
            <a:round/>
            <a:headEnd type="arrow"/>
            <a:tailEnd type="arrow"/>
          </a:ln>
          <a:effectLst/>
        </p:spPr>
      </p:cxnSp>
      <p:sp>
        <p:nvSpPr>
          <p:cNvPr id="8" name="Rectangle 7"/>
          <p:cNvSpPr/>
          <p:nvPr/>
        </p:nvSpPr>
        <p:spPr bwMode="auto">
          <a:xfrm>
            <a:off x="0" y="5779438"/>
            <a:ext cx="9036496" cy="12287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16200000">
            <a:off x="-2326359" y="3421244"/>
            <a:ext cx="4832106" cy="17938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3636449" y="6212540"/>
            <a:ext cx="1502992" cy="369332"/>
          </a:xfrm>
          <a:prstGeom prst="rect">
            <a:avLst/>
          </a:prstGeom>
          <a:noFill/>
        </p:spPr>
        <p:txBody>
          <a:bodyPr wrap="square" rtlCol="0">
            <a:spAutoFit/>
          </a:bodyPr>
          <a:lstStyle/>
          <a:p>
            <a:pPr algn="ctr"/>
            <a:r>
              <a:rPr lang="en-CA" b="1" dirty="0" smtClean="0"/>
              <a:t>Time</a:t>
            </a:r>
          </a:p>
        </p:txBody>
      </p:sp>
      <p:sp>
        <p:nvSpPr>
          <p:cNvPr id="38" name="TextBox 37"/>
          <p:cNvSpPr txBox="1"/>
          <p:nvPr/>
        </p:nvSpPr>
        <p:spPr>
          <a:xfrm rot="16200000">
            <a:off x="-1225254" y="3712853"/>
            <a:ext cx="3087407" cy="369332"/>
          </a:xfrm>
          <a:prstGeom prst="rect">
            <a:avLst/>
          </a:prstGeom>
          <a:noFill/>
        </p:spPr>
        <p:txBody>
          <a:bodyPr wrap="square" rtlCol="0">
            <a:spAutoFit/>
          </a:bodyPr>
          <a:lstStyle/>
          <a:p>
            <a:pPr algn="ctr"/>
            <a:r>
              <a:rPr lang="en-CA" b="1" dirty="0" smtClean="0"/>
              <a:t>Coherence</a:t>
            </a:r>
          </a:p>
        </p:txBody>
      </p:sp>
      <p:sp>
        <p:nvSpPr>
          <p:cNvPr id="18" name="Freeform 17"/>
          <p:cNvSpPr/>
          <p:nvPr/>
        </p:nvSpPr>
        <p:spPr bwMode="auto">
          <a:xfrm>
            <a:off x="2555776" y="2885844"/>
            <a:ext cx="4610100" cy="2836932"/>
          </a:xfrm>
          <a:custGeom>
            <a:avLst/>
            <a:gdLst>
              <a:gd name="connsiteX0" fmla="*/ 0 w 4610100"/>
              <a:gd name="connsiteY0" fmla="*/ 0 h 2836932"/>
              <a:gd name="connsiteX1" fmla="*/ 101600 w 4610100"/>
              <a:gd name="connsiteY1" fmla="*/ 139700 h 2836932"/>
              <a:gd name="connsiteX2" fmla="*/ 127000 w 4610100"/>
              <a:gd name="connsiteY2" fmla="*/ 177800 h 2836932"/>
              <a:gd name="connsiteX3" fmla="*/ 152400 w 4610100"/>
              <a:gd name="connsiteY3" fmla="*/ 254000 h 2836932"/>
              <a:gd name="connsiteX4" fmla="*/ 203200 w 4610100"/>
              <a:gd name="connsiteY4" fmla="*/ 330200 h 2836932"/>
              <a:gd name="connsiteX5" fmla="*/ 228600 w 4610100"/>
              <a:gd name="connsiteY5" fmla="*/ 368300 h 2836932"/>
              <a:gd name="connsiteX6" fmla="*/ 241300 w 4610100"/>
              <a:gd name="connsiteY6" fmla="*/ 406400 h 2836932"/>
              <a:gd name="connsiteX7" fmla="*/ 266700 w 4610100"/>
              <a:gd name="connsiteY7" fmla="*/ 444500 h 2836932"/>
              <a:gd name="connsiteX8" fmla="*/ 292100 w 4610100"/>
              <a:gd name="connsiteY8" fmla="*/ 520700 h 2836932"/>
              <a:gd name="connsiteX9" fmla="*/ 304800 w 4610100"/>
              <a:gd name="connsiteY9" fmla="*/ 558800 h 2836932"/>
              <a:gd name="connsiteX10" fmla="*/ 330200 w 4610100"/>
              <a:gd name="connsiteY10" fmla="*/ 596900 h 2836932"/>
              <a:gd name="connsiteX11" fmla="*/ 368300 w 4610100"/>
              <a:gd name="connsiteY11" fmla="*/ 711200 h 2836932"/>
              <a:gd name="connsiteX12" fmla="*/ 406400 w 4610100"/>
              <a:gd name="connsiteY12" fmla="*/ 825500 h 2836932"/>
              <a:gd name="connsiteX13" fmla="*/ 431800 w 4610100"/>
              <a:gd name="connsiteY13" fmla="*/ 914400 h 2836932"/>
              <a:gd name="connsiteX14" fmla="*/ 469900 w 4610100"/>
              <a:gd name="connsiteY14" fmla="*/ 1130300 h 2836932"/>
              <a:gd name="connsiteX15" fmla="*/ 482600 w 4610100"/>
              <a:gd name="connsiteY15" fmla="*/ 1168400 h 2836932"/>
              <a:gd name="connsiteX16" fmla="*/ 495300 w 4610100"/>
              <a:gd name="connsiteY16" fmla="*/ 1219200 h 2836932"/>
              <a:gd name="connsiteX17" fmla="*/ 520700 w 4610100"/>
              <a:gd name="connsiteY17" fmla="*/ 1333500 h 2836932"/>
              <a:gd name="connsiteX18" fmla="*/ 558800 w 4610100"/>
              <a:gd name="connsiteY18" fmla="*/ 1447800 h 2836932"/>
              <a:gd name="connsiteX19" fmla="*/ 596900 w 4610100"/>
              <a:gd name="connsiteY19" fmla="*/ 1562100 h 2836932"/>
              <a:gd name="connsiteX20" fmla="*/ 609600 w 4610100"/>
              <a:gd name="connsiteY20" fmla="*/ 1600200 h 2836932"/>
              <a:gd name="connsiteX21" fmla="*/ 622300 w 4610100"/>
              <a:gd name="connsiteY21" fmla="*/ 1638300 h 2836932"/>
              <a:gd name="connsiteX22" fmla="*/ 647700 w 4610100"/>
              <a:gd name="connsiteY22" fmla="*/ 1676400 h 2836932"/>
              <a:gd name="connsiteX23" fmla="*/ 673100 w 4610100"/>
              <a:gd name="connsiteY23" fmla="*/ 1752600 h 2836932"/>
              <a:gd name="connsiteX24" fmla="*/ 698500 w 4610100"/>
              <a:gd name="connsiteY24" fmla="*/ 1790700 h 2836932"/>
              <a:gd name="connsiteX25" fmla="*/ 762000 w 4610100"/>
              <a:gd name="connsiteY25" fmla="*/ 1905000 h 2836932"/>
              <a:gd name="connsiteX26" fmla="*/ 800100 w 4610100"/>
              <a:gd name="connsiteY26" fmla="*/ 1981200 h 2836932"/>
              <a:gd name="connsiteX27" fmla="*/ 812800 w 4610100"/>
              <a:gd name="connsiteY27" fmla="*/ 2019300 h 2836932"/>
              <a:gd name="connsiteX28" fmla="*/ 863600 w 4610100"/>
              <a:gd name="connsiteY28" fmla="*/ 2095500 h 2836932"/>
              <a:gd name="connsiteX29" fmla="*/ 901700 w 4610100"/>
              <a:gd name="connsiteY29" fmla="*/ 2171700 h 2836932"/>
              <a:gd name="connsiteX30" fmla="*/ 939800 w 4610100"/>
              <a:gd name="connsiteY30" fmla="*/ 2209800 h 2836932"/>
              <a:gd name="connsiteX31" fmla="*/ 990600 w 4610100"/>
              <a:gd name="connsiteY31" fmla="*/ 2286000 h 2836932"/>
              <a:gd name="connsiteX32" fmla="*/ 1016000 w 4610100"/>
              <a:gd name="connsiteY32" fmla="*/ 2324100 h 2836932"/>
              <a:gd name="connsiteX33" fmla="*/ 1028700 w 4610100"/>
              <a:gd name="connsiteY33" fmla="*/ 2362200 h 2836932"/>
              <a:gd name="connsiteX34" fmla="*/ 1066800 w 4610100"/>
              <a:gd name="connsiteY34" fmla="*/ 2387600 h 2836932"/>
              <a:gd name="connsiteX35" fmla="*/ 1117600 w 4610100"/>
              <a:gd name="connsiteY35" fmla="*/ 2463800 h 2836932"/>
              <a:gd name="connsiteX36" fmla="*/ 1143000 w 4610100"/>
              <a:gd name="connsiteY36" fmla="*/ 2501900 h 2836932"/>
              <a:gd name="connsiteX37" fmla="*/ 1219200 w 4610100"/>
              <a:gd name="connsiteY37" fmla="*/ 2565400 h 2836932"/>
              <a:gd name="connsiteX38" fmla="*/ 1257300 w 4610100"/>
              <a:gd name="connsiteY38" fmla="*/ 2603500 h 2836932"/>
              <a:gd name="connsiteX39" fmla="*/ 1295400 w 4610100"/>
              <a:gd name="connsiteY39" fmla="*/ 2616200 h 2836932"/>
              <a:gd name="connsiteX40" fmla="*/ 1371600 w 4610100"/>
              <a:gd name="connsiteY40" fmla="*/ 2667000 h 2836932"/>
              <a:gd name="connsiteX41" fmla="*/ 1447800 w 4610100"/>
              <a:gd name="connsiteY41" fmla="*/ 2705100 h 2836932"/>
              <a:gd name="connsiteX42" fmla="*/ 1549400 w 4610100"/>
              <a:gd name="connsiteY42" fmla="*/ 2730500 h 2836932"/>
              <a:gd name="connsiteX43" fmla="*/ 1600200 w 4610100"/>
              <a:gd name="connsiteY43" fmla="*/ 2743200 h 2836932"/>
              <a:gd name="connsiteX44" fmla="*/ 1638300 w 4610100"/>
              <a:gd name="connsiteY44" fmla="*/ 2755900 h 2836932"/>
              <a:gd name="connsiteX45" fmla="*/ 1765300 w 4610100"/>
              <a:gd name="connsiteY45" fmla="*/ 2768600 h 2836932"/>
              <a:gd name="connsiteX46" fmla="*/ 1854200 w 4610100"/>
              <a:gd name="connsiteY46" fmla="*/ 2781300 h 2836932"/>
              <a:gd name="connsiteX47" fmla="*/ 1917700 w 4610100"/>
              <a:gd name="connsiteY47" fmla="*/ 2794000 h 2836932"/>
              <a:gd name="connsiteX48" fmla="*/ 2374900 w 4610100"/>
              <a:gd name="connsiteY48" fmla="*/ 2806700 h 2836932"/>
              <a:gd name="connsiteX49" fmla="*/ 2743200 w 4610100"/>
              <a:gd name="connsiteY49" fmla="*/ 2819400 h 2836932"/>
              <a:gd name="connsiteX50" fmla="*/ 2794000 w 4610100"/>
              <a:gd name="connsiteY50" fmla="*/ 2832100 h 2836932"/>
              <a:gd name="connsiteX51" fmla="*/ 3873500 w 4610100"/>
              <a:gd name="connsiteY51" fmla="*/ 2806700 h 2836932"/>
              <a:gd name="connsiteX52" fmla="*/ 3949700 w 4610100"/>
              <a:gd name="connsiteY52" fmla="*/ 2781300 h 2836932"/>
              <a:gd name="connsiteX53" fmla="*/ 4051300 w 4610100"/>
              <a:gd name="connsiteY53" fmla="*/ 2755900 h 2836932"/>
              <a:gd name="connsiteX54" fmla="*/ 4140200 w 4610100"/>
              <a:gd name="connsiteY54" fmla="*/ 2730500 h 2836932"/>
              <a:gd name="connsiteX55" fmla="*/ 4203700 w 4610100"/>
              <a:gd name="connsiteY55" fmla="*/ 2717800 h 2836932"/>
              <a:gd name="connsiteX56" fmla="*/ 4330700 w 4610100"/>
              <a:gd name="connsiteY56" fmla="*/ 2679700 h 2836932"/>
              <a:gd name="connsiteX57" fmla="*/ 4432300 w 4610100"/>
              <a:gd name="connsiteY57" fmla="*/ 2667000 h 2836932"/>
              <a:gd name="connsiteX58" fmla="*/ 4559300 w 4610100"/>
              <a:gd name="connsiteY58" fmla="*/ 2628900 h 2836932"/>
              <a:gd name="connsiteX59" fmla="*/ 4610100 w 4610100"/>
              <a:gd name="connsiteY59" fmla="*/ 2628900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610100" h="2836932">
                <a:moveTo>
                  <a:pt x="0" y="0"/>
                </a:moveTo>
                <a:cubicBezTo>
                  <a:pt x="69870" y="87338"/>
                  <a:pt x="35764" y="40946"/>
                  <a:pt x="101600" y="139700"/>
                </a:cubicBezTo>
                <a:cubicBezTo>
                  <a:pt x="110067" y="152400"/>
                  <a:pt x="122173" y="163320"/>
                  <a:pt x="127000" y="177800"/>
                </a:cubicBezTo>
                <a:cubicBezTo>
                  <a:pt x="135467" y="203200"/>
                  <a:pt x="137548" y="231723"/>
                  <a:pt x="152400" y="254000"/>
                </a:cubicBezTo>
                <a:lnTo>
                  <a:pt x="203200" y="330200"/>
                </a:lnTo>
                <a:cubicBezTo>
                  <a:pt x="211667" y="342900"/>
                  <a:pt x="223773" y="353820"/>
                  <a:pt x="228600" y="368300"/>
                </a:cubicBezTo>
                <a:cubicBezTo>
                  <a:pt x="232833" y="381000"/>
                  <a:pt x="235313" y="394426"/>
                  <a:pt x="241300" y="406400"/>
                </a:cubicBezTo>
                <a:cubicBezTo>
                  <a:pt x="248126" y="420052"/>
                  <a:pt x="260501" y="430552"/>
                  <a:pt x="266700" y="444500"/>
                </a:cubicBezTo>
                <a:cubicBezTo>
                  <a:pt x="277574" y="468966"/>
                  <a:pt x="283633" y="495300"/>
                  <a:pt x="292100" y="520700"/>
                </a:cubicBezTo>
                <a:cubicBezTo>
                  <a:pt x="296333" y="533400"/>
                  <a:pt x="297374" y="547661"/>
                  <a:pt x="304800" y="558800"/>
                </a:cubicBezTo>
                <a:cubicBezTo>
                  <a:pt x="313267" y="571500"/>
                  <a:pt x="324001" y="582952"/>
                  <a:pt x="330200" y="596900"/>
                </a:cubicBezTo>
                <a:lnTo>
                  <a:pt x="368300" y="711200"/>
                </a:lnTo>
                <a:lnTo>
                  <a:pt x="406400" y="825500"/>
                </a:lnTo>
                <a:cubicBezTo>
                  <a:pt x="417631" y="859192"/>
                  <a:pt x="424966" y="877950"/>
                  <a:pt x="431800" y="914400"/>
                </a:cubicBezTo>
                <a:cubicBezTo>
                  <a:pt x="434425" y="928398"/>
                  <a:pt x="458133" y="1083233"/>
                  <a:pt x="469900" y="1130300"/>
                </a:cubicBezTo>
                <a:cubicBezTo>
                  <a:pt x="473147" y="1143287"/>
                  <a:pt x="478922" y="1155528"/>
                  <a:pt x="482600" y="1168400"/>
                </a:cubicBezTo>
                <a:cubicBezTo>
                  <a:pt x="487395" y="1185183"/>
                  <a:pt x="491514" y="1202161"/>
                  <a:pt x="495300" y="1219200"/>
                </a:cubicBezTo>
                <a:cubicBezTo>
                  <a:pt x="505658" y="1265813"/>
                  <a:pt x="507426" y="1289253"/>
                  <a:pt x="520700" y="1333500"/>
                </a:cubicBezTo>
                <a:lnTo>
                  <a:pt x="558800" y="1447800"/>
                </a:lnTo>
                <a:lnTo>
                  <a:pt x="596900" y="1562100"/>
                </a:lnTo>
                <a:lnTo>
                  <a:pt x="609600" y="1600200"/>
                </a:lnTo>
                <a:cubicBezTo>
                  <a:pt x="613833" y="1612900"/>
                  <a:pt x="614874" y="1627161"/>
                  <a:pt x="622300" y="1638300"/>
                </a:cubicBezTo>
                <a:cubicBezTo>
                  <a:pt x="630767" y="1651000"/>
                  <a:pt x="641501" y="1662452"/>
                  <a:pt x="647700" y="1676400"/>
                </a:cubicBezTo>
                <a:cubicBezTo>
                  <a:pt x="658574" y="1700866"/>
                  <a:pt x="658248" y="1730323"/>
                  <a:pt x="673100" y="1752600"/>
                </a:cubicBezTo>
                <a:cubicBezTo>
                  <a:pt x="681567" y="1765300"/>
                  <a:pt x="692301" y="1776752"/>
                  <a:pt x="698500" y="1790700"/>
                </a:cubicBezTo>
                <a:cubicBezTo>
                  <a:pt x="748227" y="1902587"/>
                  <a:pt x="692459" y="1835459"/>
                  <a:pt x="762000" y="1905000"/>
                </a:cubicBezTo>
                <a:cubicBezTo>
                  <a:pt x="793922" y="2000765"/>
                  <a:pt x="750861" y="1882723"/>
                  <a:pt x="800100" y="1981200"/>
                </a:cubicBezTo>
                <a:cubicBezTo>
                  <a:pt x="806087" y="1993174"/>
                  <a:pt x="806299" y="2007598"/>
                  <a:pt x="812800" y="2019300"/>
                </a:cubicBezTo>
                <a:cubicBezTo>
                  <a:pt x="827625" y="2045985"/>
                  <a:pt x="853947" y="2066540"/>
                  <a:pt x="863600" y="2095500"/>
                </a:cubicBezTo>
                <a:cubicBezTo>
                  <a:pt x="876328" y="2133685"/>
                  <a:pt x="874345" y="2138874"/>
                  <a:pt x="901700" y="2171700"/>
                </a:cubicBezTo>
                <a:cubicBezTo>
                  <a:pt x="913198" y="2185498"/>
                  <a:pt x="928773" y="2195623"/>
                  <a:pt x="939800" y="2209800"/>
                </a:cubicBezTo>
                <a:cubicBezTo>
                  <a:pt x="958542" y="2233897"/>
                  <a:pt x="973667" y="2260600"/>
                  <a:pt x="990600" y="2286000"/>
                </a:cubicBezTo>
                <a:cubicBezTo>
                  <a:pt x="999067" y="2298700"/>
                  <a:pt x="1011173" y="2309620"/>
                  <a:pt x="1016000" y="2324100"/>
                </a:cubicBezTo>
                <a:cubicBezTo>
                  <a:pt x="1020233" y="2336800"/>
                  <a:pt x="1020337" y="2351747"/>
                  <a:pt x="1028700" y="2362200"/>
                </a:cubicBezTo>
                <a:cubicBezTo>
                  <a:pt x="1038235" y="2374119"/>
                  <a:pt x="1054100" y="2379133"/>
                  <a:pt x="1066800" y="2387600"/>
                </a:cubicBezTo>
                <a:cubicBezTo>
                  <a:pt x="1089119" y="2454557"/>
                  <a:pt x="1064749" y="2400379"/>
                  <a:pt x="1117600" y="2463800"/>
                </a:cubicBezTo>
                <a:cubicBezTo>
                  <a:pt x="1127371" y="2475526"/>
                  <a:pt x="1133229" y="2490174"/>
                  <a:pt x="1143000" y="2501900"/>
                </a:cubicBezTo>
                <a:cubicBezTo>
                  <a:pt x="1193595" y="2562614"/>
                  <a:pt x="1164709" y="2519991"/>
                  <a:pt x="1219200" y="2565400"/>
                </a:cubicBezTo>
                <a:cubicBezTo>
                  <a:pt x="1232998" y="2576898"/>
                  <a:pt x="1242356" y="2593537"/>
                  <a:pt x="1257300" y="2603500"/>
                </a:cubicBezTo>
                <a:cubicBezTo>
                  <a:pt x="1268439" y="2610926"/>
                  <a:pt x="1283698" y="2609699"/>
                  <a:pt x="1295400" y="2616200"/>
                </a:cubicBezTo>
                <a:cubicBezTo>
                  <a:pt x="1322085" y="2631025"/>
                  <a:pt x="1342640" y="2657347"/>
                  <a:pt x="1371600" y="2667000"/>
                </a:cubicBezTo>
                <a:cubicBezTo>
                  <a:pt x="1467365" y="2698922"/>
                  <a:pt x="1349323" y="2655861"/>
                  <a:pt x="1447800" y="2705100"/>
                </a:cubicBezTo>
                <a:cubicBezTo>
                  <a:pt x="1475033" y="2718717"/>
                  <a:pt x="1523315" y="2724703"/>
                  <a:pt x="1549400" y="2730500"/>
                </a:cubicBezTo>
                <a:cubicBezTo>
                  <a:pt x="1566439" y="2734286"/>
                  <a:pt x="1583417" y="2738405"/>
                  <a:pt x="1600200" y="2743200"/>
                </a:cubicBezTo>
                <a:cubicBezTo>
                  <a:pt x="1613072" y="2746878"/>
                  <a:pt x="1625069" y="2753864"/>
                  <a:pt x="1638300" y="2755900"/>
                </a:cubicBezTo>
                <a:cubicBezTo>
                  <a:pt x="1680350" y="2762369"/>
                  <a:pt x="1723047" y="2763629"/>
                  <a:pt x="1765300" y="2768600"/>
                </a:cubicBezTo>
                <a:cubicBezTo>
                  <a:pt x="1795029" y="2772098"/>
                  <a:pt x="1824673" y="2776379"/>
                  <a:pt x="1854200" y="2781300"/>
                </a:cubicBezTo>
                <a:cubicBezTo>
                  <a:pt x="1875492" y="2784849"/>
                  <a:pt x="1896140" y="2792948"/>
                  <a:pt x="1917700" y="2794000"/>
                </a:cubicBezTo>
                <a:cubicBezTo>
                  <a:pt x="2069978" y="2801428"/>
                  <a:pt x="2222513" y="2802011"/>
                  <a:pt x="2374900" y="2806700"/>
                </a:cubicBezTo>
                <a:lnTo>
                  <a:pt x="2743200" y="2819400"/>
                </a:lnTo>
                <a:cubicBezTo>
                  <a:pt x="2760133" y="2823633"/>
                  <a:pt x="2776546" y="2832100"/>
                  <a:pt x="2794000" y="2832100"/>
                </a:cubicBezTo>
                <a:cubicBezTo>
                  <a:pt x="3678692" y="2832100"/>
                  <a:pt x="3453565" y="2853359"/>
                  <a:pt x="3873500" y="2806700"/>
                </a:cubicBezTo>
                <a:cubicBezTo>
                  <a:pt x="3898900" y="2798233"/>
                  <a:pt x="3923725" y="2787794"/>
                  <a:pt x="3949700" y="2781300"/>
                </a:cubicBezTo>
                <a:cubicBezTo>
                  <a:pt x="3983567" y="2772833"/>
                  <a:pt x="4018182" y="2766939"/>
                  <a:pt x="4051300" y="2755900"/>
                </a:cubicBezTo>
                <a:cubicBezTo>
                  <a:pt x="4093728" y="2741757"/>
                  <a:pt x="4092360" y="2741131"/>
                  <a:pt x="4140200" y="2730500"/>
                </a:cubicBezTo>
                <a:cubicBezTo>
                  <a:pt x="4161272" y="2725817"/>
                  <a:pt x="4182875" y="2723480"/>
                  <a:pt x="4203700" y="2717800"/>
                </a:cubicBezTo>
                <a:cubicBezTo>
                  <a:pt x="4256933" y="2703282"/>
                  <a:pt x="4279693" y="2688201"/>
                  <a:pt x="4330700" y="2679700"/>
                </a:cubicBezTo>
                <a:cubicBezTo>
                  <a:pt x="4364366" y="2674089"/>
                  <a:pt x="4398433" y="2671233"/>
                  <a:pt x="4432300" y="2667000"/>
                </a:cubicBezTo>
                <a:cubicBezTo>
                  <a:pt x="4454399" y="2659634"/>
                  <a:pt x="4528590" y="2632739"/>
                  <a:pt x="4559300" y="2628900"/>
                </a:cubicBezTo>
                <a:cubicBezTo>
                  <a:pt x="4576103" y="2626800"/>
                  <a:pt x="4593167" y="2628900"/>
                  <a:pt x="4610100" y="2628900"/>
                </a:cubicBezTo>
              </a:path>
            </a:pathLst>
          </a:custGeom>
          <a:noFill/>
          <a:ln w="3810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9" name="Freeform 18"/>
          <p:cNvSpPr/>
          <p:nvPr/>
        </p:nvSpPr>
        <p:spPr bwMode="auto">
          <a:xfrm>
            <a:off x="179388" y="5384533"/>
            <a:ext cx="2118077" cy="222995"/>
          </a:xfrm>
          <a:custGeom>
            <a:avLst/>
            <a:gdLst>
              <a:gd name="connsiteX0" fmla="*/ 0 w 1257300"/>
              <a:gd name="connsiteY0" fmla="*/ 152400 h 228600"/>
              <a:gd name="connsiteX1" fmla="*/ 266700 w 1257300"/>
              <a:gd name="connsiteY1" fmla="*/ 165100 h 228600"/>
              <a:gd name="connsiteX2" fmla="*/ 355600 w 1257300"/>
              <a:gd name="connsiteY2" fmla="*/ 203200 h 228600"/>
              <a:gd name="connsiteX3" fmla="*/ 469900 w 1257300"/>
              <a:gd name="connsiteY3" fmla="*/ 228600 h 228600"/>
              <a:gd name="connsiteX4" fmla="*/ 749300 w 1257300"/>
              <a:gd name="connsiteY4" fmla="*/ 215900 h 228600"/>
              <a:gd name="connsiteX5" fmla="*/ 876300 w 1257300"/>
              <a:gd name="connsiteY5" fmla="*/ 177800 h 228600"/>
              <a:gd name="connsiteX6" fmla="*/ 914400 w 1257300"/>
              <a:gd name="connsiteY6" fmla="*/ 165100 h 228600"/>
              <a:gd name="connsiteX7" fmla="*/ 952500 w 1257300"/>
              <a:gd name="connsiteY7" fmla="*/ 152400 h 228600"/>
              <a:gd name="connsiteX8" fmla="*/ 990600 w 1257300"/>
              <a:gd name="connsiteY8" fmla="*/ 127000 h 228600"/>
              <a:gd name="connsiteX9" fmla="*/ 1066800 w 1257300"/>
              <a:gd name="connsiteY9" fmla="*/ 101600 h 228600"/>
              <a:gd name="connsiteX10" fmla="*/ 1143000 w 1257300"/>
              <a:gd name="connsiteY10" fmla="*/ 76200 h 228600"/>
              <a:gd name="connsiteX11" fmla="*/ 1257300 w 1257300"/>
              <a:gd name="connsiteY11" fmla="*/ 12700 h 228600"/>
              <a:gd name="connsiteX12" fmla="*/ 1257300 w 1257300"/>
              <a:gd name="connsiteY12"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7300" h="228600">
                <a:moveTo>
                  <a:pt x="0" y="152400"/>
                </a:moveTo>
                <a:cubicBezTo>
                  <a:pt x="88900" y="156633"/>
                  <a:pt x="177983" y="158003"/>
                  <a:pt x="266700" y="165100"/>
                </a:cubicBezTo>
                <a:cubicBezTo>
                  <a:pt x="329632" y="170135"/>
                  <a:pt x="305317" y="178058"/>
                  <a:pt x="355600" y="203200"/>
                </a:cubicBezTo>
                <a:cubicBezTo>
                  <a:pt x="386864" y="218832"/>
                  <a:pt x="440634" y="223722"/>
                  <a:pt x="469900" y="228600"/>
                </a:cubicBezTo>
                <a:cubicBezTo>
                  <a:pt x="563033" y="224367"/>
                  <a:pt x="656345" y="223050"/>
                  <a:pt x="749300" y="215900"/>
                </a:cubicBezTo>
                <a:cubicBezTo>
                  <a:pt x="774252" y="213981"/>
                  <a:pt x="863034" y="182222"/>
                  <a:pt x="876300" y="177800"/>
                </a:cubicBezTo>
                <a:lnTo>
                  <a:pt x="914400" y="165100"/>
                </a:lnTo>
                <a:cubicBezTo>
                  <a:pt x="927100" y="160867"/>
                  <a:pt x="941361" y="159826"/>
                  <a:pt x="952500" y="152400"/>
                </a:cubicBezTo>
                <a:cubicBezTo>
                  <a:pt x="965200" y="143933"/>
                  <a:pt x="976652" y="133199"/>
                  <a:pt x="990600" y="127000"/>
                </a:cubicBezTo>
                <a:cubicBezTo>
                  <a:pt x="1015066" y="116126"/>
                  <a:pt x="1041400" y="110067"/>
                  <a:pt x="1066800" y="101600"/>
                </a:cubicBezTo>
                <a:lnTo>
                  <a:pt x="1143000" y="76200"/>
                </a:lnTo>
                <a:cubicBezTo>
                  <a:pt x="1171760" y="66613"/>
                  <a:pt x="1257300" y="41813"/>
                  <a:pt x="1257300" y="12700"/>
                </a:cubicBezTo>
                <a:lnTo>
                  <a:pt x="1257300" y="0"/>
                </a:lnTo>
              </a:path>
            </a:pathLst>
          </a:custGeom>
          <a:noFill/>
          <a:ln w="1492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21" name="Freeform 20"/>
          <p:cNvSpPr/>
          <p:nvPr/>
        </p:nvSpPr>
        <p:spPr bwMode="auto">
          <a:xfrm>
            <a:off x="1087655" y="1905802"/>
            <a:ext cx="7642459" cy="3691288"/>
          </a:xfrm>
          <a:custGeom>
            <a:avLst/>
            <a:gdLst>
              <a:gd name="connsiteX0" fmla="*/ 0 w 7642459"/>
              <a:gd name="connsiteY0" fmla="*/ 3609474 h 3691288"/>
              <a:gd name="connsiteX1" fmla="*/ 750770 w 7642459"/>
              <a:gd name="connsiteY1" fmla="*/ 3619099 h 3691288"/>
              <a:gd name="connsiteX2" fmla="*/ 1857676 w 7642459"/>
              <a:gd name="connsiteY2" fmla="*/ 3176337 h 3691288"/>
              <a:gd name="connsiteX3" fmla="*/ 4552749 w 7642459"/>
              <a:gd name="connsiteY3" fmla="*/ 1299411 h 3691288"/>
              <a:gd name="connsiteX4" fmla="*/ 5948412 w 7642459"/>
              <a:gd name="connsiteY4" fmla="*/ 240632 h 3691288"/>
              <a:gd name="connsiteX5" fmla="*/ 7632833 w 7642459"/>
              <a:gd name="connsiteY5" fmla="*/ 9625 h 3691288"/>
              <a:gd name="connsiteX6" fmla="*/ 7632833 w 7642459"/>
              <a:gd name="connsiteY6" fmla="*/ 9625 h 3691288"/>
              <a:gd name="connsiteX7" fmla="*/ 7642459 w 7642459"/>
              <a:gd name="connsiteY7" fmla="*/ 0 h 369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459" h="3691288">
                <a:moveTo>
                  <a:pt x="0" y="3609474"/>
                </a:moveTo>
                <a:cubicBezTo>
                  <a:pt x="220578" y="3650381"/>
                  <a:pt x="441157" y="3691288"/>
                  <a:pt x="750770" y="3619099"/>
                </a:cubicBezTo>
                <a:cubicBezTo>
                  <a:pt x="1060383" y="3546910"/>
                  <a:pt x="1224013" y="3562952"/>
                  <a:pt x="1857676" y="3176337"/>
                </a:cubicBezTo>
                <a:cubicBezTo>
                  <a:pt x="2491339" y="2789722"/>
                  <a:pt x="3870960" y="1788695"/>
                  <a:pt x="4552749" y="1299411"/>
                </a:cubicBezTo>
                <a:cubicBezTo>
                  <a:pt x="5234538" y="810127"/>
                  <a:pt x="5435065" y="455596"/>
                  <a:pt x="5948412" y="240632"/>
                </a:cubicBezTo>
                <a:cubicBezTo>
                  <a:pt x="6461759" y="25668"/>
                  <a:pt x="7632833" y="9625"/>
                  <a:pt x="7632833" y="9625"/>
                </a:cubicBezTo>
                <a:lnTo>
                  <a:pt x="7632833" y="9625"/>
                </a:lnTo>
                <a:lnTo>
                  <a:pt x="7642459" y="0"/>
                </a:lnTo>
              </a:path>
            </a:pathLst>
          </a:custGeom>
          <a:noFill/>
          <a:ln w="38100" cap="flat" cmpd="sng" algn="ctr">
            <a:solidFill>
              <a:srgbClr val="FFFF00"/>
            </a:solidFill>
            <a:prstDash val="sysDot"/>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24" name="Straight Arrow Connector 23"/>
          <p:cNvCxnSpPr/>
          <p:nvPr/>
        </p:nvCxnSpPr>
        <p:spPr bwMode="auto">
          <a:xfrm flipV="1">
            <a:off x="2407943" y="5373216"/>
            <a:ext cx="0" cy="288032"/>
          </a:xfrm>
          <a:prstGeom prst="straightConnector1">
            <a:avLst/>
          </a:prstGeom>
          <a:solidFill>
            <a:schemeClr val="accent1"/>
          </a:solidFill>
          <a:ln w="25400" cap="flat" cmpd="sng" algn="ctr">
            <a:solidFill>
              <a:srgbClr val="C00000"/>
            </a:solidFill>
            <a:prstDash val="solid"/>
            <a:round/>
            <a:headEnd type="arrow"/>
            <a:tailEnd type="arrow"/>
          </a:ln>
          <a:effectLst/>
        </p:spPr>
      </p:cxnSp>
      <p:cxnSp>
        <p:nvCxnSpPr>
          <p:cNvPr id="25" name="Straight Connector 24"/>
          <p:cNvCxnSpPr/>
          <p:nvPr/>
        </p:nvCxnSpPr>
        <p:spPr bwMode="auto">
          <a:xfrm>
            <a:off x="251520" y="6309320"/>
            <a:ext cx="1008112" cy="0"/>
          </a:xfrm>
          <a:prstGeom prst="line">
            <a:avLst/>
          </a:prstGeom>
          <a:solidFill>
            <a:schemeClr val="accent1"/>
          </a:solidFill>
          <a:ln w="25400" cap="flat" cmpd="sng" algn="ctr">
            <a:solidFill>
              <a:srgbClr val="FFFF00"/>
            </a:solidFill>
            <a:prstDash val="solid"/>
            <a:round/>
            <a:headEnd type="none" w="med" len="med"/>
            <a:tailEnd type="none" w="med" len="med"/>
          </a:ln>
          <a:effectLst/>
        </p:spPr>
      </p:cxnSp>
      <p:sp>
        <p:nvSpPr>
          <p:cNvPr id="26" name="TextBox 25"/>
          <p:cNvSpPr txBox="1"/>
          <p:nvPr/>
        </p:nvSpPr>
        <p:spPr>
          <a:xfrm>
            <a:off x="1343977" y="5928862"/>
            <a:ext cx="2592288" cy="600164"/>
          </a:xfrm>
          <a:prstGeom prst="rect">
            <a:avLst/>
          </a:prstGeom>
          <a:noFill/>
        </p:spPr>
        <p:txBody>
          <a:bodyPr wrap="square" rtlCol="0">
            <a:spAutoFit/>
          </a:bodyPr>
          <a:lstStyle/>
          <a:p>
            <a:pPr>
              <a:spcBef>
                <a:spcPts val="600"/>
              </a:spcBef>
            </a:pPr>
            <a:r>
              <a:rPr lang="en-CA" sz="1400" b="1" dirty="0" smtClean="0">
                <a:solidFill>
                  <a:srgbClr val="0000FF"/>
                </a:solidFill>
              </a:rPr>
              <a:t>Modern/Industrial</a:t>
            </a:r>
          </a:p>
          <a:p>
            <a:pPr>
              <a:spcBef>
                <a:spcPts val="600"/>
              </a:spcBef>
            </a:pPr>
            <a:r>
              <a:rPr lang="en-CA" sz="1400" b="1" dirty="0" smtClean="0">
                <a:solidFill>
                  <a:srgbClr val="FFFF00"/>
                </a:solidFill>
              </a:rPr>
              <a:t>Co-Creative</a:t>
            </a:r>
            <a:endParaRPr lang="en-CA" sz="1400" b="1" dirty="0">
              <a:solidFill>
                <a:srgbClr val="FFFF00"/>
              </a:solidFill>
            </a:endParaRPr>
          </a:p>
        </p:txBody>
      </p:sp>
      <p:sp>
        <p:nvSpPr>
          <p:cNvPr id="22" name="Rectangle 21"/>
          <p:cNvSpPr/>
          <p:nvPr/>
        </p:nvSpPr>
        <p:spPr bwMode="auto">
          <a:xfrm>
            <a:off x="2373973" y="5769812"/>
            <a:ext cx="144016" cy="14401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317049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6" name="Rectangle 4"/>
          <p:cNvSpPr>
            <a:spLocks noGrp="1" noChangeArrowheads="1"/>
          </p:cNvSpPr>
          <p:nvPr>
            <p:ph type="ctrTitle" idx="4294967295"/>
          </p:nvPr>
        </p:nvSpPr>
        <p:spPr bwMode="auto">
          <a:xfrm>
            <a:off x="250825" y="260350"/>
            <a:ext cx="8655050" cy="615553"/>
          </a:xfrm>
          <a:prstGeom prst="rect">
            <a:avLst/>
          </a:prstGeom>
          <a:noFill/>
          <a:ln>
            <a:miter lim="800000"/>
            <a:headEnd/>
            <a:tailEnd/>
          </a:ln>
        </p:spPr>
        <p:txBody>
          <a:bodyPr lIns="0" tIns="0" rIns="0" bIns="0">
            <a:spAutoFit/>
          </a:bodyPr>
          <a:lstStyle/>
          <a:p>
            <a:pPr algn="l" defTabSz="381000"/>
            <a:r>
              <a:rPr lang="en-CA" sz="4000" b="1" dirty="0" smtClean="0">
                <a:solidFill>
                  <a:srgbClr val="800040"/>
                </a:solidFill>
              </a:rPr>
              <a:t>A Century of Bridging Strategies</a:t>
            </a:r>
            <a:endParaRPr lang="en-CA" sz="4000" b="1" dirty="0">
              <a:solidFill>
                <a:srgbClr val="800040"/>
              </a:solidFill>
            </a:endParaRPr>
          </a:p>
        </p:txBody>
      </p:sp>
      <p:sp>
        <p:nvSpPr>
          <p:cNvPr id="530437" name="Rectangle 5"/>
          <p:cNvSpPr>
            <a:spLocks noChangeArrowheads="1"/>
          </p:cNvSpPr>
          <p:nvPr/>
        </p:nvSpPr>
        <p:spPr bwMode="auto">
          <a:xfrm>
            <a:off x="250825" y="981075"/>
            <a:ext cx="8585200" cy="33338"/>
          </a:xfrm>
          <a:prstGeom prst="rect">
            <a:avLst/>
          </a:prstGeom>
          <a:solidFill>
            <a:srgbClr val="667299"/>
          </a:solidFill>
          <a:ln w="9525">
            <a:noFill/>
            <a:miter lim="800000"/>
            <a:headEnd/>
            <a:tailEnd/>
          </a:ln>
        </p:spPr>
        <p:txBody>
          <a:bodyPr/>
          <a:lstStyle/>
          <a:p>
            <a:endParaRPr lang="en-CA"/>
          </a:p>
        </p:txBody>
      </p:sp>
      <p:sp>
        <p:nvSpPr>
          <p:cNvPr id="530438" name="Freeform 6"/>
          <p:cNvSpPr>
            <a:spLocks noChangeArrowheads="1"/>
          </p:cNvSpPr>
          <p:nvPr/>
        </p:nvSpPr>
        <p:spPr bwMode="auto">
          <a:xfrm>
            <a:off x="179388" y="908050"/>
            <a:ext cx="8655050" cy="104775"/>
          </a:xfrm>
          <a:custGeom>
            <a:avLst/>
            <a:gdLst/>
            <a:ahLst/>
            <a:cxnLst>
              <a:cxn ang="0">
                <a:pos x="0" y="66"/>
              </a:cxn>
              <a:cxn ang="0">
                <a:pos x="5452" y="66"/>
              </a:cxn>
              <a:cxn ang="0">
                <a:pos x="5452" y="0"/>
              </a:cxn>
              <a:cxn ang="0">
                <a:pos x="5430" y="22"/>
              </a:cxn>
              <a:cxn ang="0">
                <a:pos x="5430" y="43"/>
              </a:cxn>
              <a:cxn ang="0">
                <a:pos x="22" y="43"/>
              </a:cxn>
              <a:cxn ang="0">
                <a:pos x="0" y="66"/>
              </a:cxn>
            </a:cxnLst>
            <a:rect l="0" t="0" r="r" b="b"/>
            <a:pathLst>
              <a:path w="5452" h="66">
                <a:moveTo>
                  <a:pt x="0" y="66"/>
                </a:moveTo>
                <a:lnTo>
                  <a:pt x="5452" y="66"/>
                </a:lnTo>
                <a:lnTo>
                  <a:pt x="5452" y="0"/>
                </a:lnTo>
                <a:lnTo>
                  <a:pt x="5430" y="22"/>
                </a:lnTo>
                <a:lnTo>
                  <a:pt x="5430" y="43"/>
                </a:lnTo>
                <a:lnTo>
                  <a:pt x="22" y="43"/>
                </a:lnTo>
                <a:lnTo>
                  <a:pt x="0" y="66"/>
                </a:lnTo>
                <a:close/>
              </a:path>
            </a:pathLst>
          </a:custGeom>
          <a:solidFill>
            <a:srgbClr val="33394C"/>
          </a:solidFill>
          <a:ln w="9525">
            <a:noFill/>
            <a:round/>
            <a:headEnd/>
            <a:tailEnd/>
          </a:ln>
        </p:spPr>
        <p:txBody>
          <a:bodyPr/>
          <a:lstStyle/>
          <a:p>
            <a:endParaRPr lang="en-CA"/>
          </a:p>
        </p:txBody>
      </p:sp>
      <p:sp>
        <p:nvSpPr>
          <p:cNvPr id="530439" name="Freeform 7"/>
          <p:cNvSpPr>
            <a:spLocks noChangeArrowheads="1"/>
          </p:cNvSpPr>
          <p:nvPr/>
        </p:nvSpPr>
        <p:spPr bwMode="auto">
          <a:xfrm>
            <a:off x="179388" y="908050"/>
            <a:ext cx="8655050" cy="104775"/>
          </a:xfrm>
          <a:custGeom>
            <a:avLst/>
            <a:gdLst/>
            <a:ahLst/>
            <a:cxnLst>
              <a:cxn ang="0">
                <a:pos x="0" y="66"/>
              </a:cxn>
              <a:cxn ang="0">
                <a:pos x="0" y="0"/>
              </a:cxn>
              <a:cxn ang="0">
                <a:pos x="5452" y="0"/>
              </a:cxn>
              <a:cxn ang="0">
                <a:pos x="5430" y="22"/>
              </a:cxn>
              <a:cxn ang="0">
                <a:pos x="22" y="22"/>
              </a:cxn>
              <a:cxn ang="0">
                <a:pos x="22" y="43"/>
              </a:cxn>
              <a:cxn ang="0">
                <a:pos x="0" y="66"/>
              </a:cxn>
            </a:cxnLst>
            <a:rect l="0" t="0" r="r" b="b"/>
            <a:pathLst>
              <a:path w="5452" h="66">
                <a:moveTo>
                  <a:pt x="0" y="66"/>
                </a:moveTo>
                <a:lnTo>
                  <a:pt x="0" y="0"/>
                </a:lnTo>
                <a:lnTo>
                  <a:pt x="5452" y="0"/>
                </a:lnTo>
                <a:lnTo>
                  <a:pt x="5430" y="22"/>
                </a:lnTo>
                <a:lnTo>
                  <a:pt x="22" y="22"/>
                </a:lnTo>
                <a:lnTo>
                  <a:pt x="22" y="43"/>
                </a:lnTo>
                <a:lnTo>
                  <a:pt x="0" y="66"/>
                </a:lnTo>
                <a:close/>
              </a:path>
            </a:pathLst>
          </a:custGeom>
          <a:solidFill>
            <a:srgbClr val="C1C6D6"/>
          </a:solidFill>
          <a:ln w="9525">
            <a:noFill/>
            <a:round/>
            <a:headEnd/>
            <a:tailEnd/>
          </a:ln>
        </p:spPr>
        <p:txBody>
          <a:bodyPr/>
          <a:lstStyle/>
          <a:p>
            <a:endParaRPr lang="en-CA"/>
          </a:p>
        </p:txBody>
      </p:sp>
      <p:pic>
        <p:nvPicPr>
          <p:cNvPr id="14"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sp>
        <p:nvSpPr>
          <p:cNvPr id="13" name="Freeform 12"/>
          <p:cNvSpPr/>
          <p:nvPr/>
        </p:nvSpPr>
        <p:spPr bwMode="auto">
          <a:xfrm>
            <a:off x="1039528" y="2112745"/>
            <a:ext cx="7600750" cy="3500388"/>
          </a:xfrm>
          <a:custGeom>
            <a:avLst/>
            <a:gdLst>
              <a:gd name="connsiteX0" fmla="*/ 0 w 7600750"/>
              <a:gd name="connsiteY0" fmla="*/ 129941 h 3500388"/>
              <a:gd name="connsiteX1" fmla="*/ 962527 w 7600750"/>
              <a:gd name="connsiteY1" fmla="*/ 187693 h 3500388"/>
              <a:gd name="connsiteX2" fmla="*/ 2011680 w 7600750"/>
              <a:gd name="connsiteY2" fmla="*/ 1256097 h 3500388"/>
              <a:gd name="connsiteX3" fmla="*/ 3763478 w 7600750"/>
              <a:gd name="connsiteY3" fmla="*/ 2642135 h 3500388"/>
              <a:gd name="connsiteX4" fmla="*/ 3763478 w 7600750"/>
              <a:gd name="connsiteY4" fmla="*/ 2642135 h 3500388"/>
              <a:gd name="connsiteX5" fmla="*/ 5101390 w 7600750"/>
              <a:gd name="connsiteY5" fmla="*/ 3364030 h 3500388"/>
              <a:gd name="connsiteX6" fmla="*/ 7209323 w 7600750"/>
              <a:gd name="connsiteY6" fmla="*/ 3460282 h 3500388"/>
              <a:gd name="connsiteX7" fmla="*/ 7449954 w 7600750"/>
              <a:gd name="connsiteY7" fmla="*/ 3460282 h 3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0750" h="3500388">
                <a:moveTo>
                  <a:pt x="0" y="129941"/>
                </a:moveTo>
                <a:cubicBezTo>
                  <a:pt x="313623" y="64970"/>
                  <a:pt x="627247" y="0"/>
                  <a:pt x="962527" y="187693"/>
                </a:cubicBezTo>
                <a:cubicBezTo>
                  <a:pt x="1297807" y="375386"/>
                  <a:pt x="1544855" y="847023"/>
                  <a:pt x="2011680" y="1256097"/>
                </a:cubicBezTo>
                <a:cubicBezTo>
                  <a:pt x="2478505" y="1665171"/>
                  <a:pt x="3763478" y="2642135"/>
                  <a:pt x="3763478" y="2642135"/>
                </a:cubicBezTo>
                <a:lnTo>
                  <a:pt x="3763478" y="2642135"/>
                </a:lnTo>
                <a:cubicBezTo>
                  <a:pt x="3986463" y="2762451"/>
                  <a:pt x="4527082" y="3227672"/>
                  <a:pt x="5101390" y="3364030"/>
                </a:cubicBezTo>
                <a:cubicBezTo>
                  <a:pt x="5675698" y="3500388"/>
                  <a:pt x="6817896" y="3444240"/>
                  <a:pt x="7209323" y="3460282"/>
                </a:cubicBezTo>
                <a:cubicBezTo>
                  <a:pt x="7600750" y="3476324"/>
                  <a:pt x="7525352" y="3468303"/>
                  <a:pt x="7449954" y="3460282"/>
                </a:cubicBezTo>
              </a:path>
            </a:pathLst>
          </a:custGeom>
          <a:noFill/>
          <a:ln w="63500" cap="flat" cmpd="sng" algn="ctr">
            <a:solidFill>
              <a:srgbClr val="0033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20" name="Straight Connector 19"/>
          <p:cNvCxnSpPr/>
          <p:nvPr/>
        </p:nvCxnSpPr>
        <p:spPr bwMode="auto">
          <a:xfrm>
            <a:off x="251520" y="6093296"/>
            <a:ext cx="1008112"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
        <p:nvSpPr>
          <p:cNvPr id="23" name="Arc 22"/>
          <p:cNvSpPr/>
          <p:nvPr/>
        </p:nvSpPr>
        <p:spPr bwMode="auto">
          <a:xfrm rot="16483751">
            <a:off x="-1413337" y="2926459"/>
            <a:ext cx="5184576" cy="3744416"/>
          </a:xfrm>
          <a:prstGeom prst="arc">
            <a:avLst/>
          </a:prstGeom>
          <a:noFill/>
          <a:ln w="635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31" name="Straight Arrow Connector 30"/>
          <p:cNvCxnSpPr/>
          <p:nvPr/>
        </p:nvCxnSpPr>
        <p:spPr bwMode="auto">
          <a:xfrm flipV="1">
            <a:off x="2439723" y="2112745"/>
            <a:ext cx="0" cy="533459"/>
          </a:xfrm>
          <a:prstGeom prst="straightConnector1">
            <a:avLst/>
          </a:prstGeom>
          <a:solidFill>
            <a:schemeClr val="accent1"/>
          </a:solidFill>
          <a:ln w="25400" cap="flat" cmpd="sng" algn="ctr">
            <a:solidFill>
              <a:srgbClr val="C00000"/>
            </a:solidFill>
            <a:prstDash val="solid"/>
            <a:round/>
            <a:headEnd type="arrow"/>
            <a:tailEnd type="arrow"/>
          </a:ln>
          <a:effectLst/>
        </p:spPr>
      </p:cxnSp>
      <p:sp>
        <p:nvSpPr>
          <p:cNvPr id="8" name="Rectangle 7"/>
          <p:cNvSpPr/>
          <p:nvPr/>
        </p:nvSpPr>
        <p:spPr bwMode="auto">
          <a:xfrm>
            <a:off x="0" y="5779438"/>
            <a:ext cx="9036496" cy="12287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16200000">
            <a:off x="-2326359" y="3421244"/>
            <a:ext cx="4832106" cy="17938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3636449" y="6212540"/>
            <a:ext cx="1502992" cy="369332"/>
          </a:xfrm>
          <a:prstGeom prst="rect">
            <a:avLst/>
          </a:prstGeom>
          <a:noFill/>
        </p:spPr>
        <p:txBody>
          <a:bodyPr wrap="square" rtlCol="0">
            <a:spAutoFit/>
          </a:bodyPr>
          <a:lstStyle/>
          <a:p>
            <a:pPr algn="ctr"/>
            <a:r>
              <a:rPr lang="en-CA" b="1" dirty="0" smtClean="0"/>
              <a:t>Time</a:t>
            </a:r>
          </a:p>
        </p:txBody>
      </p:sp>
      <p:sp>
        <p:nvSpPr>
          <p:cNvPr id="38" name="TextBox 37"/>
          <p:cNvSpPr txBox="1"/>
          <p:nvPr/>
        </p:nvSpPr>
        <p:spPr>
          <a:xfrm rot="16200000">
            <a:off x="-1225254" y="3712853"/>
            <a:ext cx="3087407" cy="369332"/>
          </a:xfrm>
          <a:prstGeom prst="rect">
            <a:avLst/>
          </a:prstGeom>
          <a:noFill/>
        </p:spPr>
        <p:txBody>
          <a:bodyPr wrap="square" rtlCol="0">
            <a:spAutoFit/>
          </a:bodyPr>
          <a:lstStyle/>
          <a:p>
            <a:pPr algn="ctr"/>
            <a:r>
              <a:rPr lang="en-CA" b="1" dirty="0" smtClean="0"/>
              <a:t>Coherence</a:t>
            </a:r>
          </a:p>
        </p:txBody>
      </p:sp>
      <p:sp>
        <p:nvSpPr>
          <p:cNvPr id="18" name="Freeform 17"/>
          <p:cNvSpPr/>
          <p:nvPr/>
        </p:nvSpPr>
        <p:spPr bwMode="auto">
          <a:xfrm>
            <a:off x="2555776" y="2885844"/>
            <a:ext cx="4610100" cy="2836932"/>
          </a:xfrm>
          <a:custGeom>
            <a:avLst/>
            <a:gdLst>
              <a:gd name="connsiteX0" fmla="*/ 0 w 4610100"/>
              <a:gd name="connsiteY0" fmla="*/ 0 h 2836932"/>
              <a:gd name="connsiteX1" fmla="*/ 101600 w 4610100"/>
              <a:gd name="connsiteY1" fmla="*/ 139700 h 2836932"/>
              <a:gd name="connsiteX2" fmla="*/ 127000 w 4610100"/>
              <a:gd name="connsiteY2" fmla="*/ 177800 h 2836932"/>
              <a:gd name="connsiteX3" fmla="*/ 152400 w 4610100"/>
              <a:gd name="connsiteY3" fmla="*/ 254000 h 2836932"/>
              <a:gd name="connsiteX4" fmla="*/ 203200 w 4610100"/>
              <a:gd name="connsiteY4" fmla="*/ 330200 h 2836932"/>
              <a:gd name="connsiteX5" fmla="*/ 228600 w 4610100"/>
              <a:gd name="connsiteY5" fmla="*/ 368300 h 2836932"/>
              <a:gd name="connsiteX6" fmla="*/ 241300 w 4610100"/>
              <a:gd name="connsiteY6" fmla="*/ 406400 h 2836932"/>
              <a:gd name="connsiteX7" fmla="*/ 266700 w 4610100"/>
              <a:gd name="connsiteY7" fmla="*/ 444500 h 2836932"/>
              <a:gd name="connsiteX8" fmla="*/ 292100 w 4610100"/>
              <a:gd name="connsiteY8" fmla="*/ 520700 h 2836932"/>
              <a:gd name="connsiteX9" fmla="*/ 304800 w 4610100"/>
              <a:gd name="connsiteY9" fmla="*/ 558800 h 2836932"/>
              <a:gd name="connsiteX10" fmla="*/ 330200 w 4610100"/>
              <a:gd name="connsiteY10" fmla="*/ 596900 h 2836932"/>
              <a:gd name="connsiteX11" fmla="*/ 368300 w 4610100"/>
              <a:gd name="connsiteY11" fmla="*/ 711200 h 2836932"/>
              <a:gd name="connsiteX12" fmla="*/ 406400 w 4610100"/>
              <a:gd name="connsiteY12" fmla="*/ 825500 h 2836932"/>
              <a:gd name="connsiteX13" fmla="*/ 431800 w 4610100"/>
              <a:gd name="connsiteY13" fmla="*/ 914400 h 2836932"/>
              <a:gd name="connsiteX14" fmla="*/ 469900 w 4610100"/>
              <a:gd name="connsiteY14" fmla="*/ 1130300 h 2836932"/>
              <a:gd name="connsiteX15" fmla="*/ 482600 w 4610100"/>
              <a:gd name="connsiteY15" fmla="*/ 1168400 h 2836932"/>
              <a:gd name="connsiteX16" fmla="*/ 495300 w 4610100"/>
              <a:gd name="connsiteY16" fmla="*/ 1219200 h 2836932"/>
              <a:gd name="connsiteX17" fmla="*/ 520700 w 4610100"/>
              <a:gd name="connsiteY17" fmla="*/ 1333500 h 2836932"/>
              <a:gd name="connsiteX18" fmla="*/ 558800 w 4610100"/>
              <a:gd name="connsiteY18" fmla="*/ 1447800 h 2836932"/>
              <a:gd name="connsiteX19" fmla="*/ 596900 w 4610100"/>
              <a:gd name="connsiteY19" fmla="*/ 1562100 h 2836932"/>
              <a:gd name="connsiteX20" fmla="*/ 609600 w 4610100"/>
              <a:gd name="connsiteY20" fmla="*/ 1600200 h 2836932"/>
              <a:gd name="connsiteX21" fmla="*/ 622300 w 4610100"/>
              <a:gd name="connsiteY21" fmla="*/ 1638300 h 2836932"/>
              <a:gd name="connsiteX22" fmla="*/ 647700 w 4610100"/>
              <a:gd name="connsiteY22" fmla="*/ 1676400 h 2836932"/>
              <a:gd name="connsiteX23" fmla="*/ 673100 w 4610100"/>
              <a:gd name="connsiteY23" fmla="*/ 1752600 h 2836932"/>
              <a:gd name="connsiteX24" fmla="*/ 698500 w 4610100"/>
              <a:gd name="connsiteY24" fmla="*/ 1790700 h 2836932"/>
              <a:gd name="connsiteX25" fmla="*/ 762000 w 4610100"/>
              <a:gd name="connsiteY25" fmla="*/ 1905000 h 2836932"/>
              <a:gd name="connsiteX26" fmla="*/ 800100 w 4610100"/>
              <a:gd name="connsiteY26" fmla="*/ 1981200 h 2836932"/>
              <a:gd name="connsiteX27" fmla="*/ 812800 w 4610100"/>
              <a:gd name="connsiteY27" fmla="*/ 2019300 h 2836932"/>
              <a:gd name="connsiteX28" fmla="*/ 863600 w 4610100"/>
              <a:gd name="connsiteY28" fmla="*/ 2095500 h 2836932"/>
              <a:gd name="connsiteX29" fmla="*/ 901700 w 4610100"/>
              <a:gd name="connsiteY29" fmla="*/ 2171700 h 2836932"/>
              <a:gd name="connsiteX30" fmla="*/ 939800 w 4610100"/>
              <a:gd name="connsiteY30" fmla="*/ 2209800 h 2836932"/>
              <a:gd name="connsiteX31" fmla="*/ 990600 w 4610100"/>
              <a:gd name="connsiteY31" fmla="*/ 2286000 h 2836932"/>
              <a:gd name="connsiteX32" fmla="*/ 1016000 w 4610100"/>
              <a:gd name="connsiteY32" fmla="*/ 2324100 h 2836932"/>
              <a:gd name="connsiteX33" fmla="*/ 1028700 w 4610100"/>
              <a:gd name="connsiteY33" fmla="*/ 2362200 h 2836932"/>
              <a:gd name="connsiteX34" fmla="*/ 1066800 w 4610100"/>
              <a:gd name="connsiteY34" fmla="*/ 2387600 h 2836932"/>
              <a:gd name="connsiteX35" fmla="*/ 1117600 w 4610100"/>
              <a:gd name="connsiteY35" fmla="*/ 2463800 h 2836932"/>
              <a:gd name="connsiteX36" fmla="*/ 1143000 w 4610100"/>
              <a:gd name="connsiteY36" fmla="*/ 2501900 h 2836932"/>
              <a:gd name="connsiteX37" fmla="*/ 1219200 w 4610100"/>
              <a:gd name="connsiteY37" fmla="*/ 2565400 h 2836932"/>
              <a:gd name="connsiteX38" fmla="*/ 1257300 w 4610100"/>
              <a:gd name="connsiteY38" fmla="*/ 2603500 h 2836932"/>
              <a:gd name="connsiteX39" fmla="*/ 1295400 w 4610100"/>
              <a:gd name="connsiteY39" fmla="*/ 2616200 h 2836932"/>
              <a:gd name="connsiteX40" fmla="*/ 1371600 w 4610100"/>
              <a:gd name="connsiteY40" fmla="*/ 2667000 h 2836932"/>
              <a:gd name="connsiteX41" fmla="*/ 1447800 w 4610100"/>
              <a:gd name="connsiteY41" fmla="*/ 2705100 h 2836932"/>
              <a:gd name="connsiteX42" fmla="*/ 1549400 w 4610100"/>
              <a:gd name="connsiteY42" fmla="*/ 2730500 h 2836932"/>
              <a:gd name="connsiteX43" fmla="*/ 1600200 w 4610100"/>
              <a:gd name="connsiteY43" fmla="*/ 2743200 h 2836932"/>
              <a:gd name="connsiteX44" fmla="*/ 1638300 w 4610100"/>
              <a:gd name="connsiteY44" fmla="*/ 2755900 h 2836932"/>
              <a:gd name="connsiteX45" fmla="*/ 1765300 w 4610100"/>
              <a:gd name="connsiteY45" fmla="*/ 2768600 h 2836932"/>
              <a:gd name="connsiteX46" fmla="*/ 1854200 w 4610100"/>
              <a:gd name="connsiteY46" fmla="*/ 2781300 h 2836932"/>
              <a:gd name="connsiteX47" fmla="*/ 1917700 w 4610100"/>
              <a:gd name="connsiteY47" fmla="*/ 2794000 h 2836932"/>
              <a:gd name="connsiteX48" fmla="*/ 2374900 w 4610100"/>
              <a:gd name="connsiteY48" fmla="*/ 2806700 h 2836932"/>
              <a:gd name="connsiteX49" fmla="*/ 2743200 w 4610100"/>
              <a:gd name="connsiteY49" fmla="*/ 2819400 h 2836932"/>
              <a:gd name="connsiteX50" fmla="*/ 2794000 w 4610100"/>
              <a:gd name="connsiteY50" fmla="*/ 2832100 h 2836932"/>
              <a:gd name="connsiteX51" fmla="*/ 3873500 w 4610100"/>
              <a:gd name="connsiteY51" fmla="*/ 2806700 h 2836932"/>
              <a:gd name="connsiteX52" fmla="*/ 3949700 w 4610100"/>
              <a:gd name="connsiteY52" fmla="*/ 2781300 h 2836932"/>
              <a:gd name="connsiteX53" fmla="*/ 4051300 w 4610100"/>
              <a:gd name="connsiteY53" fmla="*/ 2755900 h 2836932"/>
              <a:gd name="connsiteX54" fmla="*/ 4140200 w 4610100"/>
              <a:gd name="connsiteY54" fmla="*/ 2730500 h 2836932"/>
              <a:gd name="connsiteX55" fmla="*/ 4203700 w 4610100"/>
              <a:gd name="connsiteY55" fmla="*/ 2717800 h 2836932"/>
              <a:gd name="connsiteX56" fmla="*/ 4330700 w 4610100"/>
              <a:gd name="connsiteY56" fmla="*/ 2679700 h 2836932"/>
              <a:gd name="connsiteX57" fmla="*/ 4432300 w 4610100"/>
              <a:gd name="connsiteY57" fmla="*/ 2667000 h 2836932"/>
              <a:gd name="connsiteX58" fmla="*/ 4559300 w 4610100"/>
              <a:gd name="connsiteY58" fmla="*/ 2628900 h 2836932"/>
              <a:gd name="connsiteX59" fmla="*/ 4610100 w 4610100"/>
              <a:gd name="connsiteY59" fmla="*/ 2628900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610100" h="2836932">
                <a:moveTo>
                  <a:pt x="0" y="0"/>
                </a:moveTo>
                <a:cubicBezTo>
                  <a:pt x="69870" y="87338"/>
                  <a:pt x="35764" y="40946"/>
                  <a:pt x="101600" y="139700"/>
                </a:cubicBezTo>
                <a:cubicBezTo>
                  <a:pt x="110067" y="152400"/>
                  <a:pt x="122173" y="163320"/>
                  <a:pt x="127000" y="177800"/>
                </a:cubicBezTo>
                <a:cubicBezTo>
                  <a:pt x="135467" y="203200"/>
                  <a:pt x="137548" y="231723"/>
                  <a:pt x="152400" y="254000"/>
                </a:cubicBezTo>
                <a:lnTo>
                  <a:pt x="203200" y="330200"/>
                </a:lnTo>
                <a:cubicBezTo>
                  <a:pt x="211667" y="342900"/>
                  <a:pt x="223773" y="353820"/>
                  <a:pt x="228600" y="368300"/>
                </a:cubicBezTo>
                <a:cubicBezTo>
                  <a:pt x="232833" y="381000"/>
                  <a:pt x="235313" y="394426"/>
                  <a:pt x="241300" y="406400"/>
                </a:cubicBezTo>
                <a:cubicBezTo>
                  <a:pt x="248126" y="420052"/>
                  <a:pt x="260501" y="430552"/>
                  <a:pt x="266700" y="444500"/>
                </a:cubicBezTo>
                <a:cubicBezTo>
                  <a:pt x="277574" y="468966"/>
                  <a:pt x="283633" y="495300"/>
                  <a:pt x="292100" y="520700"/>
                </a:cubicBezTo>
                <a:cubicBezTo>
                  <a:pt x="296333" y="533400"/>
                  <a:pt x="297374" y="547661"/>
                  <a:pt x="304800" y="558800"/>
                </a:cubicBezTo>
                <a:cubicBezTo>
                  <a:pt x="313267" y="571500"/>
                  <a:pt x="324001" y="582952"/>
                  <a:pt x="330200" y="596900"/>
                </a:cubicBezTo>
                <a:lnTo>
                  <a:pt x="368300" y="711200"/>
                </a:lnTo>
                <a:lnTo>
                  <a:pt x="406400" y="825500"/>
                </a:lnTo>
                <a:cubicBezTo>
                  <a:pt x="417631" y="859192"/>
                  <a:pt x="424966" y="877950"/>
                  <a:pt x="431800" y="914400"/>
                </a:cubicBezTo>
                <a:cubicBezTo>
                  <a:pt x="434425" y="928398"/>
                  <a:pt x="458133" y="1083233"/>
                  <a:pt x="469900" y="1130300"/>
                </a:cubicBezTo>
                <a:cubicBezTo>
                  <a:pt x="473147" y="1143287"/>
                  <a:pt x="478922" y="1155528"/>
                  <a:pt x="482600" y="1168400"/>
                </a:cubicBezTo>
                <a:cubicBezTo>
                  <a:pt x="487395" y="1185183"/>
                  <a:pt x="491514" y="1202161"/>
                  <a:pt x="495300" y="1219200"/>
                </a:cubicBezTo>
                <a:cubicBezTo>
                  <a:pt x="505658" y="1265813"/>
                  <a:pt x="507426" y="1289253"/>
                  <a:pt x="520700" y="1333500"/>
                </a:cubicBezTo>
                <a:lnTo>
                  <a:pt x="558800" y="1447800"/>
                </a:lnTo>
                <a:lnTo>
                  <a:pt x="596900" y="1562100"/>
                </a:lnTo>
                <a:lnTo>
                  <a:pt x="609600" y="1600200"/>
                </a:lnTo>
                <a:cubicBezTo>
                  <a:pt x="613833" y="1612900"/>
                  <a:pt x="614874" y="1627161"/>
                  <a:pt x="622300" y="1638300"/>
                </a:cubicBezTo>
                <a:cubicBezTo>
                  <a:pt x="630767" y="1651000"/>
                  <a:pt x="641501" y="1662452"/>
                  <a:pt x="647700" y="1676400"/>
                </a:cubicBezTo>
                <a:cubicBezTo>
                  <a:pt x="658574" y="1700866"/>
                  <a:pt x="658248" y="1730323"/>
                  <a:pt x="673100" y="1752600"/>
                </a:cubicBezTo>
                <a:cubicBezTo>
                  <a:pt x="681567" y="1765300"/>
                  <a:pt x="692301" y="1776752"/>
                  <a:pt x="698500" y="1790700"/>
                </a:cubicBezTo>
                <a:cubicBezTo>
                  <a:pt x="748227" y="1902587"/>
                  <a:pt x="692459" y="1835459"/>
                  <a:pt x="762000" y="1905000"/>
                </a:cubicBezTo>
                <a:cubicBezTo>
                  <a:pt x="793922" y="2000765"/>
                  <a:pt x="750861" y="1882723"/>
                  <a:pt x="800100" y="1981200"/>
                </a:cubicBezTo>
                <a:cubicBezTo>
                  <a:pt x="806087" y="1993174"/>
                  <a:pt x="806299" y="2007598"/>
                  <a:pt x="812800" y="2019300"/>
                </a:cubicBezTo>
                <a:cubicBezTo>
                  <a:pt x="827625" y="2045985"/>
                  <a:pt x="853947" y="2066540"/>
                  <a:pt x="863600" y="2095500"/>
                </a:cubicBezTo>
                <a:cubicBezTo>
                  <a:pt x="876328" y="2133685"/>
                  <a:pt x="874345" y="2138874"/>
                  <a:pt x="901700" y="2171700"/>
                </a:cubicBezTo>
                <a:cubicBezTo>
                  <a:pt x="913198" y="2185498"/>
                  <a:pt x="928773" y="2195623"/>
                  <a:pt x="939800" y="2209800"/>
                </a:cubicBezTo>
                <a:cubicBezTo>
                  <a:pt x="958542" y="2233897"/>
                  <a:pt x="973667" y="2260600"/>
                  <a:pt x="990600" y="2286000"/>
                </a:cubicBezTo>
                <a:cubicBezTo>
                  <a:pt x="999067" y="2298700"/>
                  <a:pt x="1011173" y="2309620"/>
                  <a:pt x="1016000" y="2324100"/>
                </a:cubicBezTo>
                <a:cubicBezTo>
                  <a:pt x="1020233" y="2336800"/>
                  <a:pt x="1020337" y="2351747"/>
                  <a:pt x="1028700" y="2362200"/>
                </a:cubicBezTo>
                <a:cubicBezTo>
                  <a:pt x="1038235" y="2374119"/>
                  <a:pt x="1054100" y="2379133"/>
                  <a:pt x="1066800" y="2387600"/>
                </a:cubicBezTo>
                <a:cubicBezTo>
                  <a:pt x="1089119" y="2454557"/>
                  <a:pt x="1064749" y="2400379"/>
                  <a:pt x="1117600" y="2463800"/>
                </a:cubicBezTo>
                <a:cubicBezTo>
                  <a:pt x="1127371" y="2475526"/>
                  <a:pt x="1133229" y="2490174"/>
                  <a:pt x="1143000" y="2501900"/>
                </a:cubicBezTo>
                <a:cubicBezTo>
                  <a:pt x="1193595" y="2562614"/>
                  <a:pt x="1164709" y="2519991"/>
                  <a:pt x="1219200" y="2565400"/>
                </a:cubicBezTo>
                <a:cubicBezTo>
                  <a:pt x="1232998" y="2576898"/>
                  <a:pt x="1242356" y="2593537"/>
                  <a:pt x="1257300" y="2603500"/>
                </a:cubicBezTo>
                <a:cubicBezTo>
                  <a:pt x="1268439" y="2610926"/>
                  <a:pt x="1283698" y="2609699"/>
                  <a:pt x="1295400" y="2616200"/>
                </a:cubicBezTo>
                <a:cubicBezTo>
                  <a:pt x="1322085" y="2631025"/>
                  <a:pt x="1342640" y="2657347"/>
                  <a:pt x="1371600" y="2667000"/>
                </a:cubicBezTo>
                <a:cubicBezTo>
                  <a:pt x="1467365" y="2698922"/>
                  <a:pt x="1349323" y="2655861"/>
                  <a:pt x="1447800" y="2705100"/>
                </a:cubicBezTo>
                <a:cubicBezTo>
                  <a:pt x="1475033" y="2718717"/>
                  <a:pt x="1523315" y="2724703"/>
                  <a:pt x="1549400" y="2730500"/>
                </a:cubicBezTo>
                <a:cubicBezTo>
                  <a:pt x="1566439" y="2734286"/>
                  <a:pt x="1583417" y="2738405"/>
                  <a:pt x="1600200" y="2743200"/>
                </a:cubicBezTo>
                <a:cubicBezTo>
                  <a:pt x="1613072" y="2746878"/>
                  <a:pt x="1625069" y="2753864"/>
                  <a:pt x="1638300" y="2755900"/>
                </a:cubicBezTo>
                <a:cubicBezTo>
                  <a:pt x="1680350" y="2762369"/>
                  <a:pt x="1723047" y="2763629"/>
                  <a:pt x="1765300" y="2768600"/>
                </a:cubicBezTo>
                <a:cubicBezTo>
                  <a:pt x="1795029" y="2772098"/>
                  <a:pt x="1824673" y="2776379"/>
                  <a:pt x="1854200" y="2781300"/>
                </a:cubicBezTo>
                <a:cubicBezTo>
                  <a:pt x="1875492" y="2784849"/>
                  <a:pt x="1896140" y="2792948"/>
                  <a:pt x="1917700" y="2794000"/>
                </a:cubicBezTo>
                <a:cubicBezTo>
                  <a:pt x="2069978" y="2801428"/>
                  <a:pt x="2222513" y="2802011"/>
                  <a:pt x="2374900" y="2806700"/>
                </a:cubicBezTo>
                <a:lnTo>
                  <a:pt x="2743200" y="2819400"/>
                </a:lnTo>
                <a:cubicBezTo>
                  <a:pt x="2760133" y="2823633"/>
                  <a:pt x="2776546" y="2832100"/>
                  <a:pt x="2794000" y="2832100"/>
                </a:cubicBezTo>
                <a:cubicBezTo>
                  <a:pt x="3678692" y="2832100"/>
                  <a:pt x="3453565" y="2853359"/>
                  <a:pt x="3873500" y="2806700"/>
                </a:cubicBezTo>
                <a:cubicBezTo>
                  <a:pt x="3898900" y="2798233"/>
                  <a:pt x="3923725" y="2787794"/>
                  <a:pt x="3949700" y="2781300"/>
                </a:cubicBezTo>
                <a:cubicBezTo>
                  <a:pt x="3983567" y="2772833"/>
                  <a:pt x="4018182" y="2766939"/>
                  <a:pt x="4051300" y="2755900"/>
                </a:cubicBezTo>
                <a:cubicBezTo>
                  <a:pt x="4093728" y="2741757"/>
                  <a:pt x="4092360" y="2741131"/>
                  <a:pt x="4140200" y="2730500"/>
                </a:cubicBezTo>
                <a:cubicBezTo>
                  <a:pt x="4161272" y="2725817"/>
                  <a:pt x="4182875" y="2723480"/>
                  <a:pt x="4203700" y="2717800"/>
                </a:cubicBezTo>
                <a:cubicBezTo>
                  <a:pt x="4256933" y="2703282"/>
                  <a:pt x="4279693" y="2688201"/>
                  <a:pt x="4330700" y="2679700"/>
                </a:cubicBezTo>
                <a:cubicBezTo>
                  <a:pt x="4364366" y="2674089"/>
                  <a:pt x="4398433" y="2671233"/>
                  <a:pt x="4432300" y="2667000"/>
                </a:cubicBezTo>
                <a:cubicBezTo>
                  <a:pt x="4454399" y="2659634"/>
                  <a:pt x="4528590" y="2632739"/>
                  <a:pt x="4559300" y="2628900"/>
                </a:cubicBezTo>
                <a:cubicBezTo>
                  <a:pt x="4576103" y="2626800"/>
                  <a:pt x="4593167" y="2628900"/>
                  <a:pt x="4610100" y="2628900"/>
                </a:cubicBezTo>
              </a:path>
            </a:pathLst>
          </a:custGeom>
          <a:noFill/>
          <a:ln w="3810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9" name="Freeform 18"/>
          <p:cNvSpPr/>
          <p:nvPr/>
        </p:nvSpPr>
        <p:spPr bwMode="auto">
          <a:xfrm>
            <a:off x="43948" y="5384533"/>
            <a:ext cx="2253518" cy="222995"/>
          </a:xfrm>
          <a:custGeom>
            <a:avLst/>
            <a:gdLst>
              <a:gd name="connsiteX0" fmla="*/ 0 w 1257300"/>
              <a:gd name="connsiteY0" fmla="*/ 152400 h 228600"/>
              <a:gd name="connsiteX1" fmla="*/ 266700 w 1257300"/>
              <a:gd name="connsiteY1" fmla="*/ 165100 h 228600"/>
              <a:gd name="connsiteX2" fmla="*/ 355600 w 1257300"/>
              <a:gd name="connsiteY2" fmla="*/ 203200 h 228600"/>
              <a:gd name="connsiteX3" fmla="*/ 469900 w 1257300"/>
              <a:gd name="connsiteY3" fmla="*/ 228600 h 228600"/>
              <a:gd name="connsiteX4" fmla="*/ 749300 w 1257300"/>
              <a:gd name="connsiteY4" fmla="*/ 215900 h 228600"/>
              <a:gd name="connsiteX5" fmla="*/ 876300 w 1257300"/>
              <a:gd name="connsiteY5" fmla="*/ 177800 h 228600"/>
              <a:gd name="connsiteX6" fmla="*/ 914400 w 1257300"/>
              <a:gd name="connsiteY6" fmla="*/ 165100 h 228600"/>
              <a:gd name="connsiteX7" fmla="*/ 952500 w 1257300"/>
              <a:gd name="connsiteY7" fmla="*/ 152400 h 228600"/>
              <a:gd name="connsiteX8" fmla="*/ 990600 w 1257300"/>
              <a:gd name="connsiteY8" fmla="*/ 127000 h 228600"/>
              <a:gd name="connsiteX9" fmla="*/ 1066800 w 1257300"/>
              <a:gd name="connsiteY9" fmla="*/ 101600 h 228600"/>
              <a:gd name="connsiteX10" fmla="*/ 1143000 w 1257300"/>
              <a:gd name="connsiteY10" fmla="*/ 76200 h 228600"/>
              <a:gd name="connsiteX11" fmla="*/ 1257300 w 1257300"/>
              <a:gd name="connsiteY11" fmla="*/ 12700 h 228600"/>
              <a:gd name="connsiteX12" fmla="*/ 1257300 w 1257300"/>
              <a:gd name="connsiteY12"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7300" h="228600">
                <a:moveTo>
                  <a:pt x="0" y="152400"/>
                </a:moveTo>
                <a:cubicBezTo>
                  <a:pt x="88900" y="156633"/>
                  <a:pt x="177983" y="158003"/>
                  <a:pt x="266700" y="165100"/>
                </a:cubicBezTo>
                <a:cubicBezTo>
                  <a:pt x="329632" y="170135"/>
                  <a:pt x="305317" y="178058"/>
                  <a:pt x="355600" y="203200"/>
                </a:cubicBezTo>
                <a:cubicBezTo>
                  <a:pt x="386864" y="218832"/>
                  <a:pt x="440634" y="223722"/>
                  <a:pt x="469900" y="228600"/>
                </a:cubicBezTo>
                <a:cubicBezTo>
                  <a:pt x="563033" y="224367"/>
                  <a:pt x="656345" y="223050"/>
                  <a:pt x="749300" y="215900"/>
                </a:cubicBezTo>
                <a:cubicBezTo>
                  <a:pt x="774252" y="213981"/>
                  <a:pt x="863034" y="182222"/>
                  <a:pt x="876300" y="177800"/>
                </a:cubicBezTo>
                <a:lnTo>
                  <a:pt x="914400" y="165100"/>
                </a:lnTo>
                <a:cubicBezTo>
                  <a:pt x="927100" y="160867"/>
                  <a:pt x="941361" y="159826"/>
                  <a:pt x="952500" y="152400"/>
                </a:cubicBezTo>
                <a:cubicBezTo>
                  <a:pt x="965200" y="143933"/>
                  <a:pt x="976652" y="133199"/>
                  <a:pt x="990600" y="127000"/>
                </a:cubicBezTo>
                <a:cubicBezTo>
                  <a:pt x="1015066" y="116126"/>
                  <a:pt x="1041400" y="110067"/>
                  <a:pt x="1066800" y="101600"/>
                </a:cubicBezTo>
                <a:lnTo>
                  <a:pt x="1143000" y="76200"/>
                </a:lnTo>
                <a:cubicBezTo>
                  <a:pt x="1171760" y="66613"/>
                  <a:pt x="1257300" y="41813"/>
                  <a:pt x="1257300" y="12700"/>
                </a:cubicBezTo>
                <a:lnTo>
                  <a:pt x="1257300" y="0"/>
                </a:lnTo>
              </a:path>
            </a:pathLst>
          </a:custGeom>
          <a:noFill/>
          <a:ln w="1492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21" name="Freeform 20"/>
          <p:cNvSpPr/>
          <p:nvPr/>
        </p:nvSpPr>
        <p:spPr bwMode="auto">
          <a:xfrm>
            <a:off x="1087655" y="1905802"/>
            <a:ext cx="7642459" cy="3691288"/>
          </a:xfrm>
          <a:custGeom>
            <a:avLst/>
            <a:gdLst>
              <a:gd name="connsiteX0" fmla="*/ 0 w 7642459"/>
              <a:gd name="connsiteY0" fmla="*/ 3609474 h 3691288"/>
              <a:gd name="connsiteX1" fmla="*/ 750770 w 7642459"/>
              <a:gd name="connsiteY1" fmla="*/ 3619099 h 3691288"/>
              <a:gd name="connsiteX2" fmla="*/ 1857676 w 7642459"/>
              <a:gd name="connsiteY2" fmla="*/ 3176337 h 3691288"/>
              <a:gd name="connsiteX3" fmla="*/ 4552749 w 7642459"/>
              <a:gd name="connsiteY3" fmla="*/ 1299411 h 3691288"/>
              <a:gd name="connsiteX4" fmla="*/ 5948412 w 7642459"/>
              <a:gd name="connsiteY4" fmla="*/ 240632 h 3691288"/>
              <a:gd name="connsiteX5" fmla="*/ 7632833 w 7642459"/>
              <a:gd name="connsiteY5" fmla="*/ 9625 h 3691288"/>
              <a:gd name="connsiteX6" fmla="*/ 7632833 w 7642459"/>
              <a:gd name="connsiteY6" fmla="*/ 9625 h 3691288"/>
              <a:gd name="connsiteX7" fmla="*/ 7642459 w 7642459"/>
              <a:gd name="connsiteY7" fmla="*/ 0 h 369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459" h="3691288">
                <a:moveTo>
                  <a:pt x="0" y="3609474"/>
                </a:moveTo>
                <a:cubicBezTo>
                  <a:pt x="220578" y="3650381"/>
                  <a:pt x="441157" y="3691288"/>
                  <a:pt x="750770" y="3619099"/>
                </a:cubicBezTo>
                <a:cubicBezTo>
                  <a:pt x="1060383" y="3546910"/>
                  <a:pt x="1224013" y="3562952"/>
                  <a:pt x="1857676" y="3176337"/>
                </a:cubicBezTo>
                <a:cubicBezTo>
                  <a:pt x="2491339" y="2789722"/>
                  <a:pt x="3870960" y="1788695"/>
                  <a:pt x="4552749" y="1299411"/>
                </a:cubicBezTo>
                <a:cubicBezTo>
                  <a:pt x="5234538" y="810127"/>
                  <a:pt x="5435065" y="455596"/>
                  <a:pt x="5948412" y="240632"/>
                </a:cubicBezTo>
                <a:cubicBezTo>
                  <a:pt x="6461759" y="25668"/>
                  <a:pt x="7632833" y="9625"/>
                  <a:pt x="7632833" y="9625"/>
                </a:cubicBezTo>
                <a:lnTo>
                  <a:pt x="7632833" y="9625"/>
                </a:lnTo>
                <a:lnTo>
                  <a:pt x="7642459" y="0"/>
                </a:lnTo>
              </a:path>
            </a:pathLst>
          </a:custGeom>
          <a:noFill/>
          <a:ln w="38100" cap="flat" cmpd="sng" algn="ctr">
            <a:solidFill>
              <a:srgbClr val="FFFF00"/>
            </a:solidFill>
            <a:prstDash val="sysDot"/>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24" name="Straight Arrow Connector 23"/>
          <p:cNvCxnSpPr/>
          <p:nvPr/>
        </p:nvCxnSpPr>
        <p:spPr bwMode="auto">
          <a:xfrm flipV="1">
            <a:off x="2407943" y="5373216"/>
            <a:ext cx="0" cy="288032"/>
          </a:xfrm>
          <a:prstGeom prst="straightConnector1">
            <a:avLst/>
          </a:prstGeom>
          <a:solidFill>
            <a:schemeClr val="accent1"/>
          </a:solidFill>
          <a:ln w="25400" cap="flat" cmpd="sng" algn="ctr">
            <a:solidFill>
              <a:srgbClr val="C00000"/>
            </a:solidFill>
            <a:prstDash val="solid"/>
            <a:round/>
            <a:headEnd type="arrow"/>
            <a:tailEnd type="arrow"/>
          </a:ln>
          <a:effectLst/>
        </p:spPr>
      </p:cxnSp>
      <p:cxnSp>
        <p:nvCxnSpPr>
          <p:cNvPr id="25" name="Straight Connector 24"/>
          <p:cNvCxnSpPr/>
          <p:nvPr/>
        </p:nvCxnSpPr>
        <p:spPr bwMode="auto">
          <a:xfrm>
            <a:off x="251520" y="6309320"/>
            <a:ext cx="1008112" cy="0"/>
          </a:xfrm>
          <a:prstGeom prst="line">
            <a:avLst/>
          </a:prstGeom>
          <a:solidFill>
            <a:schemeClr val="accent1"/>
          </a:solidFill>
          <a:ln w="25400" cap="flat" cmpd="sng" algn="ctr">
            <a:solidFill>
              <a:srgbClr val="FFFF00"/>
            </a:solidFill>
            <a:prstDash val="solid"/>
            <a:round/>
            <a:headEnd type="none" w="med" len="med"/>
            <a:tailEnd type="none" w="med" len="med"/>
          </a:ln>
          <a:effectLst/>
        </p:spPr>
      </p:cxnSp>
      <p:sp>
        <p:nvSpPr>
          <p:cNvPr id="26" name="TextBox 25"/>
          <p:cNvSpPr txBox="1"/>
          <p:nvPr/>
        </p:nvSpPr>
        <p:spPr>
          <a:xfrm>
            <a:off x="1343977" y="5928862"/>
            <a:ext cx="2592288" cy="600164"/>
          </a:xfrm>
          <a:prstGeom prst="rect">
            <a:avLst/>
          </a:prstGeom>
          <a:noFill/>
        </p:spPr>
        <p:txBody>
          <a:bodyPr wrap="square" rtlCol="0">
            <a:spAutoFit/>
          </a:bodyPr>
          <a:lstStyle/>
          <a:p>
            <a:pPr>
              <a:spcBef>
                <a:spcPts val="600"/>
              </a:spcBef>
            </a:pPr>
            <a:r>
              <a:rPr lang="en-CA" sz="1400" b="1" dirty="0" smtClean="0">
                <a:solidFill>
                  <a:srgbClr val="0000FF"/>
                </a:solidFill>
              </a:rPr>
              <a:t>Modern/Industrial</a:t>
            </a:r>
          </a:p>
          <a:p>
            <a:pPr>
              <a:spcBef>
                <a:spcPts val="600"/>
              </a:spcBef>
            </a:pPr>
            <a:r>
              <a:rPr lang="en-CA" sz="1400" b="1" dirty="0" smtClean="0">
                <a:solidFill>
                  <a:srgbClr val="FFFF00"/>
                </a:solidFill>
              </a:rPr>
              <a:t>Co-Creative</a:t>
            </a:r>
            <a:endParaRPr lang="en-CA" sz="1400" b="1" dirty="0">
              <a:solidFill>
                <a:srgbClr val="FFFF00"/>
              </a:solidFill>
            </a:endParaRPr>
          </a:p>
        </p:txBody>
      </p:sp>
      <p:sp>
        <p:nvSpPr>
          <p:cNvPr id="22" name="Arc 21"/>
          <p:cNvSpPr/>
          <p:nvPr/>
        </p:nvSpPr>
        <p:spPr bwMode="auto">
          <a:xfrm rot="19190222">
            <a:off x="1919830" y="2718408"/>
            <a:ext cx="4248472" cy="3600400"/>
          </a:xfrm>
          <a:prstGeom prst="arc">
            <a:avLst/>
          </a:prstGeom>
          <a:noFill/>
          <a:ln w="38100" cap="flat" cmpd="sng" algn="ctr">
            <a:gradFill flip="none" rotWithShape="1">
              <a:gsLst>
                <a:gs pos="74000">
                  <a:srgbClr val="FFFF00"/>
                </a:gs>
                <a:gs pos="89389">
                  <a:srgbClr val="FFFF00"/>
                </a:gs>
                <a:gs pos="0">
                  <a:srgbClr val="0000FF"/>
                </a:gs>
                <a:gs pos="0">
                  <a:srgbClr val="0000FF"/>
                </a:gs>
                <a:gs pos="100000">
                  <a:srgbClr val="FFFF00"/>
                </a:gs>
                <a:gs pos="81416">
                  <a:srgbClr val="FFFF00"/>
                </a:gs>
                <a:gs pos="85000">
                  <a:srgbClr val="FFFF00"/>
                </a:gs>
              </a:gsLst>
              <a:lin ang="2700000" scaled="1"/>
              <a:tileRect/>
            </a:gra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937428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endParaRPr lang="en-US"/>
          </a:p>
        </p:txBody>
      </p:sp>
      <p:sp>
        <p:nvSpPr>
          <p:cNvPr id="4" name="Rectangle 2"/>
          <p:cNvSpPr txBox="1">
            <a:spLocks noChangeArrowheads="1"/>
          </p:cNvSpPr>
          <p:nvPr/>
        </p:nvSpPr>
        <p:spPr bwMode="auto">
          <a:xfrm>
            <a:off x="297794" y="455740"/>
            <a:ext cx="8512175" cy="430887"/>
          </a:xfrm>
          <a:prstGeom prst="rect">
            <a:avLst/>
          </a:prstGeom>
          <a:noFill/>
          <a:ln>
            <a:miter lim="800000"/>
            <a:headEnd/>
            <a:tailEnd/>
          </a:ln>
        </p:spPr>
        <p:txBody>
          <a:bodyPr lIns="0" tIns="0" rIns="0" bIns="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defTabSz="381000"/>
            <a:r>
              <a:rPr lang="en-CA" sz="2800" b="1" kern="0" dirty="0" smtClean="0">
                <a:solidFill>
                  <a:srgbClr val="800040"/>
                </a:solidFill>
              </a:rPr>
              <a:t>Leadership for Civilizational Trajectory Change </a:t>
            </a:r>
            <a:endParaRPr lang="en-CA" sz="2800" b="1" kern="0" dirty="0">
              <a:solidFill>
                <a:srgbClr val="800040"/>
              </a:solidFill>
            </a:endParaRPr>
          </a:p>
        </p:txBody>
      </p:sp>
      <p:sp>
        <p:nvSpPr>
          <p:cNvPr id="7" name="Freeform 4"/>
          <p:cNvSpPr>
            <a:spLocks noChangeArrowheads="1"/>
          </p:cNvSpPr>
          <p:nvPr/>
        </p:nvSpPr>
        <p:spPr bwMode="auto">
          <a:xfrm>
            <a:off x="268698" y="908230"/>
            <a:ext cx="8512175" cy="69850"/>
          </a:xfrm>
          <a:custGeom>
            <a:avLst/>
            <a:gdLst/>
            <a:ahLst/>
            <a:cxnLst>
              <a:cxn ang="0">
                <a:pos x="0" y="44"/>
              </a:cxn>
              <a:cxn ang="0">
                <a:pos x="5362" y="44"/>
              </a:cxn>
              <a:cxn ang="0">
                <a:pos x="5362" y="0"/>
              </a:cxn>
              <a:cxn ang="0">
                <a:pos x="5347" y="15"/>
              </a:cxn>
              <a:cxn ang="0">
                <a:pos x="5347" y="29"/>
              </a:cxn>
              <a:cxn ang="0">
                <a:pos x="15" y="29"/>
              </a:cxn>
              <a:cxn ang="0">
                <a:pos x="0" y="44"/>
              </a:cxn>
            </a:cxnLst>
            <a:rect l="0" t="0" r="r" b="b"/>
            <a:pathLst>
              <a:path w="5362" h="44">
                <a:moveTo>
                  <a:pt x="0" y="44"/>
                </a:moveTo>
                <a:lnTo>
                  <a:pt x="5362" y="44"/>
                </a:lnTo>
                <a:lnTo>
                  <a:pt x="5362" y="0"/>
                </a:lnTo>
                <a:lnTo>
                  <a:pt x="5347" y="15"/>
                </a:lnTo>
                <a:lnTo>
                  <a:pt x="5347" y="29"/>
                </a:lnTo>
                <a:lnTo>
                  <a:pt x="15" y="29"/>
                </a:lnTo>
                <a:lnTo>
                  <a:pt x="0" y="44"/>
                </a:lnTo>
                <a:close/>
              </a:path>
            </a:pathLst>
          </a:custGeom>
          <a:gradFill rotWithShape="0">
            <a:gsLst>
              <a:gs pos="0">
                <a:srgbClr val="000000"/>
              </a:gs>
              <a:gs pos="100000">
                <a:srgbClr val="360E80"/>
              </a:gs>
            </a:gsLst>
            <a:lin ang="10860000" scaled="1"/>
          </a:gradFill>
          <a:ln w="9525">
            <a:noFill/>
            <a:round/>
            <a:headEnd/>
            <a:tailEnd/>
          </a:ln>
        </p:spPr>
        <p:txBody>
          <a:bodyPr/>
          <a:lstStyle/>
          <a:p>
            <a:endParaRPr lang="en-CA" dirty="0"/>
          </a:p>
        </p:txBody>
      </p:sp>
      <p:sp>
        <p:nvSpPr>
          <p:cNvPr id="8" name="Freeform 4"/>
          <p:cNvSpPr>
            <a:spLocks noChangeArrowheads="1"/>
          </p:cNvSpPr>
          <p:nvPr/>
        </p:nvSpPr>
        <p:spPr bwMode="auto">
          <a:xfrm>
            <a:off x="251676" y="895328"/>
            <a:ext cx="8512175" cy="69850"/>
          </a:xfrm>
          <a:custGeom>
            <a:avLst/>
            <a:gdLst/>
            <a:ahLst/>
            <a:cxnLst>
              <a:cxn ang="0">
                <a:pos x="0" y="44"/>
              </a:cxn>
              <a:cxn ang="0">
                <a:pos x="5362" y="44"/>
              </a:cxn>
              <a:cxn ang="0">
                <a:pos x="5362" y="0"/>
              </a:cxn>
              <a:cxn ang="0">
                <a:pos x="5347" y="15"/>
              </a:cxn>
              <a:cxn ang="0">
                <a:pos x="5347" y="29"/>
              </a:cxn>
              <a:cxn ang="0">
                <a:pos x="15" y="29"/>
              </a:cxn>
              <a:cxn ang="0">
                <a:pos x="0" y="44"/>
              </a:cxn>
            </a:cxnLst>
            <a:rect l="0" t="0" r="r" b="b"/>
            <a:pathLst>
              <a:path w="5362" h="44">
                <a:moveTo>
                  <a:pt x="0" y="44"/>
                </a:moveTo>
                <a:lnTo>
                  <a:pt x="5362" y="44"/>
                </a:lnTo>
                <a:lnTo>
                  <a:pt x="5362" y="0"/>
                </a:lnTo>
                <a:lnTo>
                  <a:pt x="5347" y="15"/>
                </a:lnTo>
                <a:lnTo>
                  <a:pt x="5347" y="29"/>
                </a:lnTo>
                <a:lnTo>
                  <a:pt x="15" y="29"/>
                </a:lnTo>
                <a:lnTo>
                  <a:pt x="0" y="44"/>
                </a:lnTo>
                <a:close/>
              </a:path>
            </a:pathLst>
          </a:custGeom>
          <a:gradFill rotWithShape="0">
            <a:gsLst>
              <a:gs pos="0">
                <a:srgbClr val="000000"/>
              </a:gs>
              <a:gs pos="100000">
                <a:srgbClr val="360E80"/>
              </a:gs>
            </a:gsLst>
            <a:lin ang="10860000" scaled="1"/>
          </a:gradFill>
          <a:ln w="9525">
            <a:noFill/>
            <a:round/>
            <a:headEnd/>
            <a:tailEnd/>
          </a:ln>
        </p:spPr>
        <p:txBody>
          <a:bodyPr/>
          <a:lstStyle/>
          <a:p>
            <a:endParaRPr lang="en-CA" dirty="0"/>
          </a:p>
        </p:txBody>
      </p:sp>
      <p:sp>
        <p:nvSpPr>
          <p:cNvPr id="9" name="Freeform 5"/>
          <p:cNvSpPr>
            <a:spLocks noChangeArrowheads="1"/>
          </p:cNvSpPr>
          <p:nvPr/>
        </p:nvSpPr>
        <p:spPr bwMode="auto">
          <a:xfrm>
            <a:off x="251676" y="904029"/>
            <a:ext cx="8512175" cy="69850"/>
          </a:xfrm>
          <a:custGeom>
            <a:avLst/>
            <a:gdLst/>
            <a:ahLst/>
            <a:cxnLst>
              <a:cxn ang="0">
                <a:pos x="0" y="44"/>
              </a:cxn>
              <a:cxn ang="0">
                <a:pos x="0" y="0"/>
              </a:cxn>
              <a:cxn ang="0">
                <a:pos x="5362" y="0"/>
              </a:cxn>
              <a:cxn ang="0">
                <a:pos x="5347" y="15"/>
              </a:cxn>
              <a:cxn ang="0">
                <a:pos x="15" y="15"/>
              </a:cxn>
              <a:cxn ang="0">
                <a:pos x="15" y="29"/>
              </a:cxn>
              <a:cxn ang="0">
                <a:pos x="0" y="44"/>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w="9525">
            <a:noFill/>
            <a:round/>
            <a:headEnd/>
            <a:tailEnd/>
          </a:ln>
        </p:spPr>
        <p:txBody>
          <a:bodyPr/>
          <a:lstStyle/>
          <a:p>
            <a:endParaRPr lang="en-CA" dirty="0"/>
          </a:p>
        </p:txBody>
      </p:sp>
      <p:sp>
        <p:nvSpPr>
          <p:cNvPr id="2" name="TextBox 1"/>
          <p:cNvSpPr txBox="1"/>
          <p:nvPr/>
        </p:nvSpPr>
        <p:spPr>
          <a:xfrm>
            <a:off x="297795" y="1268760"/>
            <a:ext cx="8466056" cy="461665"/>
          </a:xfrm>
          <a:prstGeom prst="rect">
            <a:avLst/>
          </a:prstGeom>
          <a:noFill/>
        </p:spPr>
        <p:txBody>
          <a:bodyPr wrap="square" rtlCol="0">
            <a:spAutoFit/>
          </a:bodyPr>
          <a:lstStyle/>
          <a:p>
            <a:r>
              <a:rPr lang="en-CA" sz="2400" b="1" dirty="0">
                <a:solidFill>
                  <a:schemeClr val="bg1"/>
                </a:solidFill>
              </a:rPr>
              <a:t>1</a:t>
            </a:r>
            <a:r>
              <a:rPr lang="en-CA" sz="2400" b="1" dirty="0" smtClean="0">
                <a:solidFill>
                  <a:schemeClr val="bg1"/>
                </a:solidFill>
              </a:rPr>
              <a:t>.  Leadership Unprecedented Conditions</a:t>
            </a:r>
          </a:p>
        </p:txBody>
      </p:sp>
      <p:pic>
        <p:nvPicPr>
          <p:cNvPr id="10"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sp>
        <p:nvSpPr>
          <p:cNvPr id="5" name="TextBox 4"/>
          <p:cNvSpPr txBox="1"/>
          <p:nvPr/>
        </p:nvSpPr>
        <p:spPr>
          <a:xfrm>
            <a:off x="954488" y="1912346"/>
            <a:ext cx="3528392" cy="4216539"/>
          </a:xfrm>
          <a:prstGeom prst="rect">
            <a:avLst/>
          </a:prstGeom>
          <a:noFill/>
        </p:spPr>
        <p:txBody>
          <a:bodyPr wrap="square" rtlCol="0">
            <a:spAutoFit/>
          </a:bodyPr>
          <a:lstStyle/>
          <a:p>
            <a:pPr algn="ctr">
              <a:spcAft>
                <a:spcPts val="2400"/>
              </a:spcAft>
            </a:pPr>
            <a:r>
              <a:rPr lang="en-CA" sz="2800" b="1" u="sng" dirty="0" smtClean="0">
                <a:solidFill>
                  <a:srgbClr val="002060"/>
                </a:solidFill>
              </a:rPr>
              <a:t>Previous CTCs</a:t>
            </a:r>
            <a:endParaRPr lang="en-CA" sz="2800" b="1" dirty="0">
              <a:solidFill>
                <a:srgbClr val="002060"/>
              </a:solidFill>
            </a:endParaRPr>
          </a:p>
          <a:p>
            <a:pPr marL="457200" indent="-457200">
              <a:spcAft>
                <a:spcPts val="2400"/>
              </a:spcAft>
              <a:buFont typeface="Arial" panose="020B0604020202020204" pitchFamily="34" charset="0"/>
              <a:buChar char="•"/>
            </a:pPr>
            <a:r>
              <a:rPr lang="en-CA" sz="2800" b="1" dirty="0" smtClean="0">
                <a:solidFill>
                  <a:srgbClr val="002060"/>
                </a:solidFill>
              </a:rPr>
              <a:t>Long/Slow</a:t>
            </a:r>
          </a:p>
          <a:p>
            <a:pPr marL="457200" indent="-457200">
              <a:spcAft>
                <a:spcPts val="2400"/>
              </a:spcAft>
              <a:buFont typeface="Arial" panose="020B0604020202020204" pitchFamily="34" charset="0"/>
              <a:buChar char="•"/>
            </a:pPr>
            <a:r>
              <a:rPr lang="en-CA" sz="2800" b="1" dirty="0" smtClean="0">
                <a:solidFill>
                  <a:srgbClr val="002060"/>
                </a:solidFill>
              </a:rPr>
              <a:t>Optional</a:t>
            </a:r>
          </a:p>
          <a:p>
            <a:pPr marL="457200" indent="-457200">
              <a:spcAft>
                <a:spcPts val="2400"/>
              </a:spcAft>
              <a:buFont typeface="Arial" panose="020B0604020202020204" pitchFamily="34" charset="0"/>
              <a:buChar char="•"/>
            </a:pPr>
            <a:r>
              <a:rPr lang="en-CA" sz="2800" b="1" dirty="0" smtClean="0">
                <a:solidFill>
                  <a:srgbClr val="002060"/>
                </a:solidFill>
              </a:rPr>
              <a:t>Local/Regional</a:t>
            </a:r>
          </a:p>
          <a:p>
            <a:pPr marL="457200" indent="-457200">
              <a:spcAft>
                <a:spcPts val="2400"/>
              </a:spcAft>
              <a:buFont typeface="Arial" panose="020B0604020202020204" pitchFamily="34" charset="0"/>
              <a:buChar char="•"/>
            </a:pPr>
            <a:r>
              <a:rPr lang="en-CA" sz="2800" b="1" dirty="0" smtClean="0">
                <a:solidFill>
                  <a:srgbClr val="002060"/>
                </a:solidFill>
              </a:rPr>
              <a:t>Unintentional</a:t>
            </a:r>
          </a:p>
          <a:p>
            <a:pPr marL="457200" indent="-457200">
              <a:spcAft>
                <a:spcPts val="2400"/>
              </a:spcAft>
              <a:buFont typeface="Arial" panose="020B0604020202020204" pitchFamily="34" charset="0"/>
              <a:buChar char="•"/>
            </a:pPr>
            <a:r>
              <a:rPr lang="en-CA" sz="2800" b="1" dirty="0" smtClean="0">
                <a:solidFill>
                  <a:srgbClr val="002060"/>
                </a:solidFill>
              </a:rPr>
              <a:t>Exclusive</a:t>
            </a:r>
            <a:endParaRPr lang="en-CA" sz="2800" b="1" dirty="0">
              <a:solidFill>
                <a:srgbClr val="002060"/>
              </a:solidFill>
            </a:endParaRPr>
          </a:p>
        </p:txBody>
      </p:sp>
      <p:sp>
        <p:nvSpPr>
          <p:cNvPr id="11" name="TextBox 10"/>
          <p:cNvSpPr txBox="1"/>
          <p:nvPr/>
        </p:nvSpPr>
        <p:spPr>
          <a:xfrm>
            <a:off x="4716016" y="1912346"/>
            <a:ext cx="3528392" cy="4216539"/>
          </a:xfrm>
          <a:prstGeom prst="rect">
            <a:avLst/>
          </a:prstGeom>
          <a:noFill/>
        </p:spPr>
        <p:txBody>
          <a:bodyPr wrap="square" rtlCol="0">
            <a:spAutoFit/>
          </a:bodyPr>
          <a:lstStyle/>
          <a:p>
            <a:pPr>
              <a:spcAft>
                <a:spcPts val="2400"/>
              </a:spcAft>
            </a:pPr>
            <a:r>
              <a:rPr lang="en-CA" sz="2800" b="1" dirty="0" smtClean="0">
                <a:solidFill>
                  <a:srgbClr val="C00000"/>
                </a:solidFill>
              </a:rPr>
              <a:t>     </a:t>
            </a:r>
            <a:r>
              <a:rPr lang="en-CA" sz="2800" b="1" u="sng" dirty="0" smtClean="0">
                <a:solidFill>
                  <a:srgbClr val="C00000"/>
                </a:solidFill>
              </a:rPr>
              <a:t>Our CTC</a:t>
            </a:r>
            <a:endParaRPr lang="en-CA" sz="2800" b="1" dirty="0">
              <a:solidFill>
                <a:srgbClr val="C00000"/>
              </a:solidFill>
            </a:endParaRPr>
          </a:p>
          <a:p>
            <a:pPr marL="457200" indent="-457200">
              <a:spcAft>
                <a:spcPts val="2400"/>
              </a:spcAft>
              <a:buFont typeface="Arial" panose="020B0604020202020204" pitchFamily="34" charset="0"/>
              <a:buChar char="•"/>
            </a:pPr>
            <a:r>
              <a:rPr lang="en-CA" sz="2800" b="1" dirty="0" smtClean="0">
                <a:solidFill>
                  <a:srgbClr val="C00000"/>
                </a:solidFill>
              </a:rPr>
              <a:t>Short/Fast</a:t>
            </a:r>
          </a:p>
          <a:p>
            <a:pPr marL="457200" indent="-457200">
              <a:spcAft>
                <a:spcPts val="2400"/>
              </a:spcAft>
              <a:buFont typeface="Arial" panose="020B0604020202020204" pitchFamily="34" charset="0"/>
              <a:buChar char="•"/>
            </a:pPr>
            <a:r>
              <a:rPr lang="en-CA" sz="2800" b="1" dirty="0" smtClean="0">
                <a:solidFill>
                  <a:srgbClr val="C00000"/>
                </a:solidFill>
              </a:rPr>
              <a:t>Required</a:t>
            </a:r>
          </a:p>
          <a:p>
            <a:pPr marL="457200" indent="-457200">
              <a:spcAft>
                <a:spcPts val="2400"/>
              </a:spcAft>
              <a:buFont typeface="Arial" panose="020B0604020202020204" pitchFamily="34" charset="0"/>
              <a:buChar char="•"/>
            </a:pPr>
            <a:r>
              <a:rPr lang="en-CA" sz="2800" b="1" dirty="0" smtClean="0">
                <a:solidFill>
                  <a:srgbClr val="C00000"/>
                </a:solidFill>
              </a:rPr>
              <a:t>Scalable to all</a:t>
            </a:r>
          </a:p>
          <a:p>
            <a:pPr marL="457200" indent="-457200">
              <a:spcAft>
                <a:spcPts val="2400"/>
              </a:spcAft>
              <a:buFont typeface="Arial" panose="020B0604020202020204" pitchFamily="34" charset="0"/>
              <a:buChar char="•"/>
            </a:pPr>
            <a:r>
              <a:rPr lang="en-CA" sz="2800" b="1" dirty="0" smtClean="0">
                <a:solidFill>
                  <a:srgbClr val="C00000"/>
                </a:solidFill>
              </a:rPr>
              <a:t>Fully Intentional</a:t>
            </a:r>
          </a:p>
          <a:p>
            <a:pPr marL="457200" indent="-457200">
              <a:spcAft>
                <a:spcPts val="2400"/>
              </a:spcAft>
              <a:buFont typeface="Arial" panose="020B0604020202020204" pitchFamily="34" charset="0"/>
              <a:buChar char="•"/>
            </a:pPr>
            <a:r>
              <a:rPr lang="en-CA" sz="2800" b="1" dirty="0" smtClean="0">
                <a:solidFill>
                  <a:srgbClr val="C00000"/>
                </a:solidFill>
              </a:rPr>
              <a:t>Inclusive</a:t>
            </a:r>
            <a:endParaRPr lang="en-CA" sz="2800" b="1" dirty="0">
              <a:solidFill>
                <a:srgbClr val="C00000"/>
              </a:solidFill>
            </a:endParaRPr>
          </a:p>
        </p:txBody>
      </p:sp>
    </p:spTree>
    <p:extLst>
      <p:ext uri="{BB962C8B-B14F-4D97-AF65-F5344CB8AC3E}">
        <p14:creationId xmlns:p14="http://schemas.microsoft.com/office/powerpoint/2010/main" val="16789357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endParaRPr lang="en-US"/>
          </a:p>
        </p:txBody>
      </p:sp>
      <p:sp>
        <p:nvSpPr>
          <p:cNvPr id="4" name="Rectangle 2"/>
          <p:cNvSpPr txBox="1">
            <a:spLocks noChangeArrowheads="1"/>
          </p:cNvSpPr>
          <p:nvPr/>
        </p:nvSpPr>
        <p:spPr bwMode="auto">
          <a:xfrm>
            <a:off x="297794" y="455740"/>
            <a:ext cx="8512175" cy="430887"/>
          </a:xfrm>
          <a:prstGeom prst="rect">
            <a:avLst/>
          </a:prstGeom>
          <a:noFill/>
          <a:ln>
            <a:miter lim="800000"/>
            <a:headEnd/>
            <a:tailEnd/>
          </a:ln>
        </p:spPr>
        <p:txBody>
          <a:bodyPr lIns="0" tIns="0" rIns="0" bIns="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defTabSz="381000"/>
            <a:r>
              <a:rPr lang="en-CA" sz="2800" b="1" kern="0" dirty="0" smtClean="0">
                <a:solidFill>
                  <a:srgbClr val="800040"/>
                </a:solidFill>
              </a:rPr>
              <a:t>Leadership for Civilizational Trajectory Change </a:t>
            </a:r>
            <a:endParaRPr lang="en-CA" sz="2800" b="1" kern="0" dirty="0">
              <a:solidFill>
                <a:srgbClr val="800040"/>
              </a:solidFill>
            </a:endParaRPr>
          </a:p>
        </p:txBody>
      </p:sp>
      <p:sp>
        <p:nvSpPr>
          <p:cNvPr id="7" name="Freeform 4"/>
          <p:cNvSpPr>
            <a:spLocks noChangeArrowheads="1"/>
          </p:cNvSpPr>
          <p:nvPr/>
        </p:nvSpPr>
        <p:spPr bwMode="auto">
          <a:xfrm>
            <a:off x="268698" y="908230"/>
            <a:ext cx="8512175" cy="69850"/>
          </a:xfrm>
          <a:custGeom>
            <a:avLst/>
            <a:gdLst/>
            <a:ahLst/>
            <a:cxnLst>
              <a:cxn ang="0">
                <a:pos x="0" y="44"/>
              </a:cxn>
              <a:cxn ang="0">
                <a:pos x="5362" y="44"/>
              </a:cxn>
              <a:cxn ang="0">
                <a:pos x="5362" y="0"/>
              </a:cxn>
              <a:cxn ang="0">
                <a:pos x="5347" y="15"/>
              </a:cxn>
              <a:cxn ang="0">
                <a:pos x="5347" y="29"/>
              </a:cxn>
              <a:cxn ang="0">
                <a:pos x="15" y="29"/>
              </a:cxn>
              <a:cxn ang="0">
                <a:pos x="0" y="44"/>
              </a:cxn>
            </a:cxnLst>
            <a:rect l="0" t="0" r="r" b="b"/>
            <a:pathLst>
              <a:path w="5362" h="44">
                <a:moveTo>
                  <a:pt x="0" y="44"/>
                </a:moveTo>
                <a:lnTo>
                  <a:pt x="5362" y="44"/>
                </a:lnTo>
                <a:lnTo>
                  <a:pt x="5362" y="0"/>
                </a:lnTo>
                <a:lnTo>
                  <a:pt x="5347" y="15"/>
                </a:lnTo>
                <a:lnTo>
                  <a:pt x="5347" y="29"/>
                </a:lnTo>
                <a:lnTo>
                  <a:pt x="15" y="29"/>
                </a:lnTo>
                <a:lnTo>
                  <a:pt x="0" y="44"/>
                </a:lnTo>
                <a:close/>
              </a:path>
            </a:pathLst>
          </a:custGeom>
          <a:gradFill rotWithShape="0">
            <a:gsLst>
              <a:gs pos="0">
                <a:srgbClr val="000000"/>
              </a:gs>
              <a:gs pos="100000">
                <a:srgbClr val="360E80"/>
              </a:gs>
            </a:gsLst>
            <a:lin ang="10860000" scaled="1"/>
          </a:gradFill>
          <a:ln w="9525">
            <a:noFill/>
            <a:round/>
            <a:headEnd/>
            <a:tailEnd/>
          </a:ln>
        </p:spPr>
        <p:txBody>
          <a:bodyPr/>
          <a:lstStyle/>
          <a:p>
            <a:endParaRPr lang="en-CA" dirty="0"/>
          </a:p>
        </p:txBody>
      </p:sp>
      <p:sp>
        <p:nvSpPr>
          <p:cNvPr id="8" name="Freeform 4"/>
          <p:cNvSpPr>
            <a:spLocks noChangeArrowheads="1"/>
          </p:cNvSpPr>
          <p:nvPr/>
        </p:nvSpPr>
        <p:spPr bwMode="auto">
          <a:xfrm>
            <a:off x="251676" y="895328"/>
            <a:ext cx="8512175" cy="69850"/>
          </a:xfrm>
          <a:custGeom>
            <a:avLst/>
            <a:gdLst/>
            <a:ahLst/>
            <a:cxnLst>
              <a:cxn ang="0">
                <a:pos x="0" y="44"/>
              </a:cxn>
              <a:cxn ang="0">
                <a:pos x="5362" y="44"/>
              </a:cxn>
              <a:cxn ang="0">
                <a:pos x="5362" y="0"/>
              </a:cxn>
              <a:cxn ang="0">
                <a:pos x="5347" y="15"/>
              </a:cxn>
              <a:cxn ang="0">
                <a:pos x="5347" y="29"/>
              </a:cxn>
              <a:cxn ang="0">
                <a:pos x="15" y="29"/>
              </a:cxn>
              <a:cxn ang="0">
                <a:pos x="0" y="44"/>
              </a:cxn>
            </a:cxnLst>
            <a:rect l="0" t="0" r="r" b="b"/>
            <a:pathLst>
              <a:path w="5362" h="44">
                <a:moveTo>
                  <a:pt x="0" y="44"/>
                </a:moveTo>
                <a:lnTo>
                  <a:pt x="5362" y="44"/>
                </a:lnTo>
                <a:lnTo>
                  <a:pt x="5362" y="0"/>
                </a:lnTo>
                <a:lnTo>
                  <a:pt x="5347" y="15"/>
                </a:lnTo>
                <a:lnTo>
                  <a:pt x="5347" y="29"/>
                </a:lnTo>
                <a:lnTo>
                  <a:pt x="15" y="29"/>
                </a:lnTo>
                <a:lnTo>
                  <a:pt x="0" y="44"/>
                </a:lnTo>
                <a:close/>
              </a:path>
            </a:pathLst>
          </a:custGeom>
          <a:gradFill rotWithShape="0">
            <a:gsLst>
              <a:gs pos="0">
                <a:srgbClr val="000000"/>
              </a:gs>
              <a:gs pos="100000">
                <a:srgbClr val="360E80"/>
              </a:gs>
            </a:gsLst>
            <a:lin ang="10860000" scaled="1"/>
          </a:gradFill>
          <a:ln w="9525">
            <a:noFill/>
            <a:round/>
            <a:headEnd/>
            <a:tailEnd/>
          </a:ln>
        </p:spPr>
        <p:txBody>
          <a:bodyPr/>
          <a:lstStyle/>
          <a:p>
            <a:endParaRPr lang="en-CA" dirty="0"/>
          </a:p>
        </p:txBody>
      </p:sp>
      <p:sp>
        <p:nvSpPr>
          <p:cNvPr id="9" name="Freeform 5"/>
          <p:cNvSpPr>
            <a:spLocks noChangeArrowheads="1"/>
          </p:cNvSpPr>
          <p:nvPr/>
        </p:nvSpPr>
        <p:spPr bwMode="auto">
          <a:xfrm>
            <a:off x="251676" y="904029"/>
            <a:ext cx="8512175" cy="69850"/>
          </a:xfrm>
          <a:custGeom>
            <a:avLst/>
            <a:gdLst/>
            <a:ahLst/>
            <a:cxnLst>
              <a:cxn ang="0">
                <a:pos x="0" y="44"/>
              </a:cxn>
              <a:cxn ang="0">
                <a:pos x="0" y="0"/>
              </a:cxn>
              <a:cxn ang="0">
                <a:pos x="5362" y="0"/>
              </a:cxn>
              <a:cxn ang="0">
                <a:pos x="5347" y="15"/>
              </a:cxn>
              <a:cxn ang="0">
                <a:pos x="15" y="15"/>
              </a:cxn>
              <a:cxn ang="0">
                <a:pos x="15" y="29"/>
              </a:cxn>
              <a:cxn ang="0">
                <a:pos x="0" y="44"/>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w="9525">
            <a:noFill/>
            <a:round/>
            <a:headEnd/>
            <a:tailEnd/>
          </a:ln>
        </p:spPr>
        <p:txBody>
          <a:bodyPr/>
          <a:lstStyle/>
          <a:p>
            <a:endParaRPr lang="en-CA" dirty="0"/>
          </a:p>
        </p:txBody>
      </p:sp>
      <p:sp>
        <p:nvSpPr>
          <p:cNvPr id="2" name="TextBox 1"/>
          <p:cNvSpPr txBox="1"/>
          <p:nvPr/>
        </p:nvSpPr>
        <p:spPr>
          <a:xfrm>
            <a:off x="297795" y="1268760"/>
            <a:ext cx="8466056" cy="738664"/>
          </a:xfrm>
          <a:prstGeom prst="rect">
            <a:avLst/>
          </a:prstGeom>
          <a:noFill/>
        </p:spPr>
        <p:txBody>
          <a:bodyPr wrap="square" rtlCol="0">
            <a:spAutoFit/>
          </a:bodyPr>
          <a:lstStyle/>
          <a:p>
            <a:r>
              <a:rPr lang="en-CA" sz="2400" b="1" dirty="0" smtClean="0">
                <a:solidFill>
                  <a:schemeClr val="bg1"/>
                </a:solidFill>
              </a:rPr>
              <a:t>2.  Beyond the fragmentations of the 1</a:t>
            </a:r>
            <a:r>
              <a:rPr lang="en-CA" sz="2400" b="1" baseline="30000" dirty="0" smtClean="0">
                <a:solidFill>
                  <a:schemeClr val="bg1"/>
                </a:solidFill>
              </a:rPr>
              <a:t>st</a:t>
            </a:r>
            <a:r>
              <a:rPr lang="en-CA" sz="2400" b="1" dirty="0" smtClean="0">
                <a:solidFill>
                  <a:schemeClr val="bg1"/>
                </a:solidFill>
              </a:rPr>
              <a:t> Enlightenment</a:t>
            </a:r>
          </a:p>
          <a:p>
            <a:pPr marL="342900" indent="-342900">
              <a:buAutoNum type="arabicPeriod"/>
            </a:pPr>
            <a:endParaRPr lang="en-CA" dirty="0"/>
          </a:p>
        </p:txBody>
      </p:sp>
      <p:sp>
        <p:nvSpPr>
          <p:cNvPr id="3" name="TextBox 2"/>
          <p:cNvSpPr txBox="1"/>
          <p:nvPr/>
        </p:nvSpPr>
        <p:spPr>
          <a:xfrm>
            <a:off x="755576" y="1938572"/>
            <a:ext cx="7632848" cy="3785652"/>
          </a:xfrm>
          <a:prstGeom prst="rect">
            <a:avLst/>
          </a:prstGeom>
          <a:noFill/>
        </p:spPr>
        <p:txBody>
          <a:bodyPr wrap="square" rtlCol="0">
            <a:spAutoFit/>
          </a:bodyPr>
          <a:lstStyle/>
          <a:p>
            <a:pPr defTabSz="381000"/>
            <a:r>
              <a:rPr lang="en-CA" sz="2000" b="1" dirty="0">
                <a:solidFill>
                  <a:srgbClr val="000099"/>
                </a:solidFill>
                <a:latin typeface="Futura Md BT" pitchFamily="34" charset="0"/>
              </a:rPr>
              <a:t>“I have spent much of the last forty years endeavouring to understand world views other than those we in the West have inherited; and in the last several years I have been particularly concerned with the question of what is involved in the endeavour to understand, and to help others understand, an outlook different from the one that one already has.</a:t>
            </a:r>
          </a:p>
          <a:p>
            <a:pPr defTabSz="381000"/>
            <a:endParaRPr lang="en-CA" sz="2000" dirty="0">
              <a:solidFill>
                <a:srgbClr val="FFFFFF"/>
              </a:solidFill>
              <a:latin typeface="Futura Bk BT Book"/>
            </a:endParaRPr>
          </a:p>
          <a:p>
            <a:pPr defTabSz="381000"/>
            <a:r>
              <a:rPr lang="en-CA" sz="2000" b="1" dirty="0">
                <a:solidFill>
                  <a:srgbClr val="0000FF"/>
                </a:solidFill>
                <a:latin typeface="Futura Md BT" pitchFamily="34" charset="0"/>
              </a:rPr>
              <a:t>One of the conclusions to which I have come is that in order to understand a different view – especially if it be radically different and/or profound, comprehensive, humane – </a:t>
            </a:r>
            <a:r>
              <a:rPr lang="en-CA" sz="2000" b="1" i="1" dirty="0">
                <a:solidFill>
                  <a:srgbClr val="0000FF"/>
                </a:solidFill>
                <a:latin typeface="Futura Md BT" pitchFamily="34" charset="0"/>
              </a:rPr>
              <a:t>one must oneself become a different sort of person.</a:t>
            </a:r>
            <a:r>
              <a:rPr lang="en-CA" sz="2000" b="1" dirty="0">
                <a:solidFill>
                  <a:srgbClr val="0000FF"/>
                </a:solidFill>
                <a:latin typeface="Futura Md BT" pitchFamily="34" charset="0"/>
              </a:rPr>
              <a:t>”</a:t>
            </a:r>
            <a:endParaRPr lang="en-CA" sz="2000" b="1" dirty="0">
              <a:solidFill>
                <a:schemeClr val="bg2">
                  <a:lumMod val="75000"/>
                </a:schemeClr>
              </a:solidFill>
              <a:latin typeface="Futura Bk BT Book"/>
            </a:endParaRPr>
          </a:p>
        </p:txBody>
      </p:sp>
      <p:sp>
        <p:nvSpPr>
          <p:cNvPr id="5" name="TextBox 4"/>
          <p:cNvSpPr txBox="1"/>
          <p:nvPr/>
        </p:nvSpPr>
        <p:spPr>
          <a:xfrm>
            <a:off x="4572000" y="5724224"/>
            <a:ext cx="3312368" cy="338554"/>
          </a:xfrm>
          <a:prstGeom prst="rect">
            <a:avLst/>
          </a:prstGeom>
          <a:noFill/>
        </p:spPr>
        <p:txBody>
          <a:bodyPr wrap="square" rtlCol="0">
            <a:spAutoFit/>
          </a:bodyPr>
          <a:lstStyle/>
          <a:p>
            <a:pPr algn="r"/>
            <a:r>
              <a:rPr lang="en-CA" sz="1600" b="1" dirty="0" smtClean="0">
                <a:solidFill>
                  <a:schemeClr val="bg2"/>
                </a:solidFill>
              </a:rPr>
              <a:t>Wilfred Cantwell Smith</a:t>
            </a:r>
            <a:endParaRPr lang="en-CA" sz="1600" b="1" dirty="0">
              <a:solidFill>
                <a:schemeClr val="bg2"/>
              </a:solidFill>
            </a:endParaRPr>
          </a:p>
        </p:txBody>
      </p:sp>
      <p:pic>
        <p:nvPicPr>
          <p:cNvPr id="10"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spTree>
    <p:extLst>
      <p:ext uri="{BB962C8B-B14F-4D97-AF65-F5344CB8AC3E}">
        <p14:creationId xmlns:p14="http://schemas.microsoft.com/office/powerpoint/2010/main" val="814690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endParaRPr lang="en-US"/>
          </a:p>
        </p:txBody>
      </p:sp>
      <p:sp>
        <p:nvSpPr>
          <p:cNvPr id="4" name="Rectangle 2"/>
          <p:cNvSpPr txBox="1">
            <a:spLocks noChangeArrowheads="1"/>
          </p:cNvSpPr>
          <p:nvPr/>
        </p:nvSpPr>
        <p:spPr bwMode="auto">
          <a:xfrm>
            <a:off x="297794" y="455740"/>
            <a:ext cx="8512175" cy="430887"/>
          </a:xfrm>
          <a:prstGeom prst="rect">
            <a:avLst/>
          </a:prstGeom>
          <a:noFill/>
          <a:ln>
            <a:miter lim="800000"/>
            <a:headEnd/>
            <a:tailEnd/>
          </a:ln>
        </p:spPr>
        <p:txBody>
          <a:bodyPr lIns="0" tIns="0" rIns="0" bIns="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defTabSz="381000"/>
            <a:r>
              <a:rPr lang="en-CA" sz="2800" b="1" kern="0" dirty="0" smtClean="0">
                <a:solidFill>
                  <a:srgbClr val="800040"/>
                </a:solidFill>
              </a:rPr>
              <a:t>Leadership for Civilizational Trajectory Change </a:t>
            </a:r>
            <a:endParaRPr lang="en-CA" sz="2800" b="1" kern="0" dirty="0">
              <a:solidFill>
                <a:srgbClr val="800040"/>
              </a:solidFill>
            </a:endParaRPr>
          </a:p>
        </p:txBody>
      </p:sp>
      <p:sp>
        <p:nvSpPr>
          <p:cNvPr id="7" name="Freeform 4"/>
          <p:cNvSpPr>
            <a:spLocks noChangeArrowheads="1"/>
          </p:cNvSpPr>
          <p:nvPr/>
        </p:nvSpPr>
        <p:spPr bwMode="auto">
          <a:xfrm>
            <a:off x="268698" y="908230"/>
            <a:ext cx="8512175" cy="69850"/>
          </a:xfrm>
          <a:custGeom>
            <a:avLst/>
            <a:gdLst/>
            <a:ahLst/>
            <a:cxnLst>
              <a:cxn ang="0">
                <a:pos x="0" y="44"/>
              </a:cxn>
              <a:cxn ang="0">
                <a:pos x="5362" y="44"/>
              </a:cxn>
              <a:cxn ang="0">
                <a:pos x="5362" y="0"/>
              </a:cxn>
              <a:cxn ang="0">
                <a:pos x="5347" y="15"/>
              </a:cxn>
              <a:cxn ang="0">
                <a:pos x="5347" y="29"/>
              </a:cxn>
              <a:cxn ang="0">
                <a:pos x="15" y="29"/>
              </a:cxn>
              <a:cxn ang="0">
                <a:pos x="0" y="44"/>
              </a:cxn>
            </a:cxnLst>
            <a:rect l="0" t="0" r="r" b="b"/>
            <a:pathLst>
              <a:path w="5362" h="44">
                <a:moveTo>
                  <a:pt x="0" y="44"/>
                </a:moveTo>
                <a:lnTo>
                  <a:pt x="5362" y="44"/>
                </a:lnTo>
                <a:lnTo>
                  <a:pt x="5362" y="0"/>
                </a:lnTo>
                <a:lnTo>
                  <a:pt x="5347" y="15"/>
                </a:lnTo>
                <a:lnTo>
                  <a:pt x="5347" y="29"/>
                </a:lnTo>
                <a:lnTo>
                  <a:pt x="15" y="29"/>
                </a:lnTo>
                <a:lnTo>
                  <a:pt x="0" y="44"/>
                </a:lnTo>
                <a:close/>
              </a:path>
            </a:pathLst>
          </a:custGeom>
          <a:gradFill rotWithShape="0">
            <a:gsLst>
              <a:gs pos="0">
                <a:srgbClr val="000000"/>
              </a:gs>
              <a:gs pos="100000">
                <a:srgbClr val="360E80"/>
              </a:gs>
            </a:gsLst>
            <a:lin ang="10860000" scaled="1"/>
          </a:gradFill>
          <a:ln w="9525">
            <a:noFill/>
            <a:round/>
            <a:headEnd/>
            <a:tailEnd/>
          </a:ln>
        </p:spPr>
        <p:txBody>
          <a:bodyPr/>
          <a:lstStyle/>
          <a:p>
            <a:endParaRPr lang="en-CA" dirty="0"/>
          </a:p>
        </p:txBody>
      </p:sp>
      <p:sp>
        <p:nvSpPr>
          <p:cNvPr id="8" name="Freeform 4"/>
          <p:cNvSpPr>
            <a:spLocks noChangeArrowheads="1"/>
          </p:cNvSpPr>
          <p:nvPr/>
        </p:nvSpPr>
        <p:spPr bwMode="auto">
          <a:xfrm>
            <a:off x="251676" y="895328"/>
            <a:ext cx="8512175" cy="69850"/>
          </a:xfrm>
          <a:custGeom>
            <a:avLst/>
            <a:gdLst/>
            <a:ahLst/>
            <a:cxnLst>
              <a:cxn ang="0">
                <a:pos x="0" y="44"/>
              </a:cxn>
              <a:cxn ang="0">
                <a:pos x="5362" y="44"/>
              </a:cxn>
              <a:cxn ang="0">
                <a:pos x="5362" y="0"/>
              </a:cxn>
              <a:cxn ang="0">
                <a:pos x="5347" y="15"/>
              </a:cxn>
              <a:cxn ang="0">
                <a:pos x="5347" y="29"/>
              </a:cxn>
              <a:cxn ang="0">
                <a:pos x="15" y="29"/>
              </a:cxn>
              <a:cxn ang="0">
                <a:pos x="0" y="44"/>
              </a:cxn>
            </a:cxnLst>
            <a:rect l="0" t="0" r="r" b="b"/>
            <a:pathLst>
              <a:path w="5362" h="44">
                <a:moveTo>
                  <a:pt x="0" y="44"/>
                </a:moveTo>
                <a:lnTo>
                  <a:pt x="5362" y="44"/>
                </a:lnTo>
                <a:lnTo>
                  <a:pt x="5362" y="0"/>
                </a:lnTo>
                <a:lnTo>
                  <a:pt x="5347" y="15"/>
                </a:lnTo>
                <a:lnTo>
                  <a:pt x="5347" y="29"/>
                </a:lnTo>
                <a:lnTo>
                  <a:pt x="15" y="29"/>
                </a:lnTo>
                <a:lnTo>
                  <a:pt x="0" y="44"/>
                </a:lnTo>
                <a:close/>
              </a:path>
            </a:pathLst>
          </a:custGeom>
          <a:gradFill rotWithShape="0">
            <a:gsLst>
              <a:gs pos="0">
                <a:srgbClr val="000000"/>
              </a:gs>
              <a:gs pos="100000">
                <a:srgbClr val="360E80"/>
              </a:gs>
            </a:gsLst>
            <a:lin ang="10860000" scaled="1"/>
          </a:gradFill>
          <a:ln w="9525">
            <a:noFill/>
            <a:round/>
            <a:headEnd/>
            <a:tailEnd/>
          </a:ln>
        </p:spPr>
        <p:txBody>
          <a:bodyPr/>
          <a:lstStyle/>
          <a:p>
            <a:endParaRPr lang="en-CA" dirty="0"/>
          </a:p>
        </p:txBody>
      </p:sp>
      <p:sp>
        <p:nvSpPr>
          <p:cNvPr id="9" name="Freeform 5"/>
          <p:cNvSpPr>
            <a:spLocks noChangeArrowheads="1"/>
          </p:cNvSpPr>
          <p:nvPr/>
        </p:nvSpPr>
        <p:spPr bwMode="auto">
          <a:xfrm>
            <a:off x="251676" y="904029"/>
            <a:ext cx="8512175" cy="69850"/>
          </a:xfrm>
          <a:custGeom>
            <a:avLst/>
            <a:gdLst/>
            <a:ahLst/>
            <a:cxnLst>
              <a:cxn ang="0">
                <a:pos x="0" y="44"/>
              </a:cxn>
              <a:cxn ang="0">
                <a:pos x="0" y="0"/>
              </a:cxn>
              <a:cxn ang="0">
                <a:pos x="5362" y="0"/>
              </a:cxn>
              <a:cxn ang="0">
                <a:pos x="5347" y="15"/>
              </a:cxn>
              <a:cxn ang="0">
                <a:pos x="15" y="15"/>
              </a:cxn>
              <a:cxn ang="0">
                <a:pos x="15" y="29"/>
              </a:cxn>
              <a:cxn ang="0">
                <a:pos x="0" y="44"/>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w="9525">
            <a:noFill/>
            <a:round/>
            <a:headEnd/>
            <a:tailEnd/>
          </a:ln>
        </p:spPr>
        <p:txBody>
          <a:bodyPr/>
          <a:lstStyle/>
          <a:p>
            <a:endParaRPr lang="en-CA" dirty="0"/>
          </a:p>
        </p:txBody>
      </p:sp>
      <p:sp>
        <p:nvSpPr>
          <p:cNvPr id="2" name="TextBox 1"/>
          <p:cNvSpPr txBox="1"/>
          <p:nvPr/>
        </p:nvSpPr>
        <p:spPr>
          <a:xfrm>
            <a:off x="297795" y="1268760"/>
            <a:ext cx="8466056" cy="461665"/>
          </a:xfrm>
          <a:prstGeom prst="rect">
            <a:avLst/>
          </a:prstGeom>
          <a:noFill/>
        </p:spPr>
        <p:txBody>
          <a:bodyPr wrap="square" rtlCol="0">
            <a:spAutoFit/>
          </a:bodyPr>
          <a:lstStyle/>
          <a:p>
            <a:r>
              <a:rPr lang="en-CA" sz="2400" b="1" dirty="0" smtClean="0">
                <a:solidFill>
                  <a:schemeClr val="bg1"/>
                </a:solidFill>
              </a:rPr>
              <a:t>3.  Beyond the influence of our M/I form of Civilization</a:t>
            </a:r>
          </a:p>
        </p:txBody>
      </p:sp>
      <p:sp>
        <p:nvSpPr>
          <p:cNvPr id="3" name="TextBox 2"/>
          <p:cNvSpPr txBox="1"/>
          <p:nvPr/>
        </p:nvSpPr>
        <p:spPr>
          <a:xfrm>
            <a:off x="683568" y="1844824"/>
            <a:ext cx="7920880" cy="4170372"/>
          </a:xfrm>
          <a:prstGeom prst="rect">
            <a:avLst/>
          </a:prstGeom>
          <a:noFill/>
        </p:spPr>
        <p:txBody>
          <a:bodyPr wrap="square" rtlCol="0">
            <a:spAutoFit/>
          </a:bodyPr>
          <a:lstStyle/>
          <a:p>
            <a:pPr marL="342900" indent="-342900" defTabSz="381000">
              <a:spcAft>
                <a:spcPts val="1800"/>
              </a:spcAft>
              <a:buFont typeface="Arial" panose="020B0604020202020204" pitchFamily="34" charset="0"/>
              <a:buChar char="•"/>
            </a:pPr>
            <a:r>
              <a:rPr lang="en-CA" sz="2000" b="1" dirty="0" smtClean="0">
                <a:solidFill>
                  <a:srgbClr val="333399"/>
                </a:solidFill>
                <a:latin typeface="Futura Bk BT Book"/>
              </a:rPr>
              <a:t>Greenfield project.</a:t>
            </a:r>
          </a:p>
          <a:p>
            <a:pPr marL="342900" indent="-342900" defTabSz="381000">
              <a:spcAft>
                <a:spcPts val="1800"/>
              </a:spcAft>
              <a:buFont typeface="Arial" panose="020B0604020202020204" pitchFamily="34" charset="0"/>
              <a:buChar char="•"/>
            </a:pPr>
            <a:r>
              <a:rPr lang="en-CA" sz="2000" b="1" dirty="0" smtClean="0">
                <a:solidFill>
                  <a:srgbClr val="333399"/>
                </a:solidFill>
                <a:latin typeface="Futura Bk BT Book"/>
              </a:rPr>
              <a:t>Embody corporate integral and reflexive wisdom.</a:t>
            </a:r>
          </a:p>
          <a:p>
            <a:pPr marL="342900" indent="-342900" defTabSz="381000">
              <a:spcAft>
                <a:spcPts val="1800"/>
              </a:spcAft>
              <a:buFont typeface="Arial" panose="020B0604020202020204" pitchFamily="34" charset="0"/>
              <a:buChar char="•"/>
            </a:pPr>
            <a:r>
              <a:rPr lang="en-CA" sz="2000" b="1" dirty="0" smtClean="0">
                <a:solidFill>
                  <a:srgbClr val="333399"/>
                </a:solidFill>
                <a:latin typeface="Futura Bk BT Book"/>
              </a:rPr>
              <a:t>Research and practise in CTC at every scale and time frame.</a:t>
            </a:r>
          </a:p>
          <a:p>
            <a:pPr marL="342900" indent="-342900" defTabSz="381000">
              <a:spcAft>
                <a:spcPts val="1800"/>
              </a:spcAft>
              <a:buFont typeface="Arial" panose="020B0604020202020204" pitchFamily="34" charset="0"/>
              <a:buChar char="•"/>
            </a:pPr>
            <a:r>
              <a:rPr lang="en-CA" sz="2000" b="1" dirty="0" smtClean="0">
                <a:solidFill>
                  <a:srgbClr val="333399"/>
                </a:solidFill>
                <a:latin typeface="Futura Bk BT Book"/>
              </a:rPr>
              <a:t>Train future researchers-practitioners.</a:t>
            </a:r>
          </a:p>
          <a:p>
            <a:pPr marL="342900" indent="-342900" defTabSz="381000">
              <a:spcAft>
                <a:spcPts val="1800"/>
              </a:spcAft>
              <a:buFont typeface="Arial" panose="020B0604020202020204" pitchFamily="34" charset="0"/>
              <a:buChar char="•"/>
            </a:pPr>
            <a:r>
              <a:rPr lang="en-CA" sz="2000" b="1" dirty="0" smtClean="0">
                <a:solidFill>
                  <a:srgbClr val="333399"/>
                </a:solidFill>
                <a:latin typeface="Futura Bk BT Book"/>
              </a:rPr>
              <a:t>Identify, connect with, nurture all who “warm” to the work.</a:t>
            </a:r>
          </a:p>
          <a:p>
            <a:pPr marL="342900" indent="-342900" defTabSz="381000">
              <a:spcAft>
                <a:spcPts val="1800"/>
              </a:spcAft>
              <a:buFont typeface="Arial" panose="020B0604020202020204" pitchFamily="34" charset="0"/>
              <a:buChar char="•"/>
            </a:pPr>
            <a:r>
              <a:rPr lang="en-CA" sz="2000" b="1" dirty="0" smtClean="0">
                <a:solidFill>
                  <a:srgbClr val="333399"/>
                </a:solidFill>
                <a:latin typeface="Futura Bk BT Book"/>
              </a:rPr>
              <a:t>Networked with similar bodies globally.</a:t>
            </a:r>
          </a:p>
          <a:p>
            <a:pPr marL="342900" indent="-342900" defTabSz="381000">
              <a:spcAft>
                <a:spcPts val="1800"/>
              </a:spcAft>
              <a:buFont typeface="Arial" panose="020B0604020202020204" pitchFamily="34" charset="0"/>
              <a:buChar char="•"/>
            </a:pPr>
            <a:r>
              <a:rPr lang="en-CA" sz="2000" b="1" dirty="0" smtClean="0">
                <a:solidFill>
                  <a:srgbClr val="333399"/>
                </a:solidFill>
                <a:latin typeface="Futura Bk BT Book"/>
              </a:rPr>
              <a:t>$25m minimum budget each node of the network</a:t>
            </a:r>
          </a:p>
          <a:p>
            <a:pPr marL="342900" indent="-342900" defTabSz="381000">
              <a:spcAft>
                <a:spcPts val="1800"/>
              </a:spcAft>
              <a:buFont typeface="Arial" panose="020B0604020202020204" pitchFamily="34" charset="0"/>
              <a:buChar char="•"/>
            </a:pPr>
            <a:r>
              <a:rPr lang="en-CA" sz="2000" b="1" dirty="0" smtClean="0">
                <a:solidFill>
                  <a:srgbClr val="333399"/>
                </a:solidFill>
                <a:latin typeface="Futura Bk BT Book"/>
              </a:rPr>
              <a:t>Design and launch a “Manhattan-type” project by 2025.</a:t>
            </a:r>
            <a:endParaRPr lang="en-CA" sz="2000" b="1" dirty="0">
              <a:solidFill>
                <a:srgbClr val="333399"/>
              </a:solidFill>
              <a:latin typeface="Futura Bk BT Book"/>
            </a:endParaRPr>
          </a:p>
        </p:txBody>
      </p:sp>
      <p:pic>
        <p:nvPicPr>
          <p:cNvPr id="10"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spTree>
    <p:extLst>
      <p:ext uri="{BB962C8B-B14F-4D97-AF65-F5344CB8AC3E}">
        <p14:creationId xmlns:p14="http://schemas.microsoft.com/office/powerpoint/2010/main" val="27806078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ctrTitle" idx="4294967295"/>
          </p:nvPr>
        </p:nvSpPr>
        <p:spPr bwMode="auto">
          <a:xfrm>
            <a:off x="257175" y="203200"/>
            <a:ext cx="8518525" cy="609600"/>
          </a:xfrm>
          <a:prstGeom prst="rect">
            <a:avLst/>
          </a:prstGeom>
          <a:noFill/>
          <a:ln>
            <a:miter lim="800000"/>
            <a:headEnd/>
            <a:tailEnd/>
          </a:ln>
        </p:spPr>
        <p:txBody>
          <a:bodyPr lIns="0" tIns="0" rIns="0" bIns="0">
            <a:spAutoFit/>
          </a:bodyPr>
          <a:lstStyle/>
          <a:p>
            <a:pPr algn="l" defTabSz="381000"/>
            <a:r>
              <a:rPr lang="en-CA" sz="4000" b="1" dirty="0">
                <a:solidFill>
                  <a:srgbClr val="800040"/>
                </a:solidFill>
              </a:rPr>
              <a:t>Inspiration</a:t>
            </a:r>
            <a:endParaRPr lang="en-CA" sz="3600" b="1" dirty="0">
              <a:solidFill>
                <a:srgbClr val="800040"/>
              </a:solidFill>
            </a:endParaRPr>
          </a:p>
        </p:txBody>
      </p:sp>
      <p:sp>
        <p:nvSpPr>
          <p:cNvPr id="546819" name="Rectangle 3"/>
          <p:cNvSpPr>
            <a:spLocks noChangeArrowheads="1"/>
          </p:cNvSpPr>
          <p:nvPr/>
        </p:nvSpPr>
        <p:spPr bwMode="auto">
          <a:xfrm>
            <a:off x="280988" y="922338"/>
            <a:ext cx="8470900" cy="22225"/>
          </a:xfrm>
          <a:prstGeom prst="rect">
            <a:avLst/>
          </a:prstGeom>
          <a:solidFill>
            <a:srgbClr val="667299"/>
          </a:solidFill>
          <a:ln w="9525">
            <a:noFill/>
            <a:miter lim="800000"/>
            <a:headEnd/>
            <a:tailEnd/>
          </a:ln>
        </p:spPr>
        <p:txBody>
          <a:bodyPr/>
          <a:lstStyle/>
          <a:p>
            <a:endParaRPr lang="en-CA" dirty="0"/>
          </a:p>
        </p:txBody>
      </p:sp>
      <p:sp>
        <p:nvSpPr>
          <p:cNvPr id="546820" name="Freeform 4"/>
          <p:cNvSpPr>
            <a:spLocks noChangeArrowheads="1"/>
          </p:cNvSpPr>
          <p:nvPr/>
        </p:nvSpPr>
        <p:spPr bwMode="auto">
          <a:xfrm>
            <a:off x="257175" y="898525"/>
            <a:ext cx="8518525" cy="69850"/>
          </a:xfrm>
          <a:custGeom>
            <a:avLst/>
            <a:gdLst/>
            <a:ahLst/>
            <a:cxnLst>
              <a:cxn ang="0">
                <a:pos x="0" y="44"/>
              </a:cxn>
              <a:cxn ang="0">
                <a:pos x="5366" y="44"/>
              </a:cxn>
              <a:cxn ang="0">
                <a:pos x="5366" y="0"/>
              </a:cxn>
              <a:cxn ang="0">
                <a:pos x="5351" y="15"/>
              </a:cxn>
              <a:cxn ang="0">
                <a:pos x="5351" y="29"/>
              </a:cxn>
              <a:cxn ang="0">
                <a:pos x="15" y="29"/>
              </a:cxn>
              <a:cxn ang="0">
                <a:pos x="0" y="44"/>
              </a:cxn>
            </a:cxnLst>
            <a:rect l="0" t="0" r="r" b="b"/>
            <a:pathLst>
              <a:path w="5366" h="44">
                <a:moveTo>
                  <a:pt x="0" y="44"/>
                </a:moveTo>
                <a:lnTo>
                  <a:pt x="5366" y="44"/>
                </a:lnTo>
                <a:lnTo>
                  <a:pt x="5366" y="0"/>
                </a:lnTo>
                <a:lnTo>
                  <a:pt x="5351" y="15"/>
                </a:lnTo>
                <a:lnTo>
                  <a:pt x="5351" y="29"/>
                </a:lnTo>
                <a:lnTo>
                  <a:pt x="15" y="29"/>
                </a:lnTo>
                <a:lnTo>
                  <a:pt x="0" y="44"/>
                </a:lnTo>
                <a:close/>
              </a:path>
            </a:pathLst>
          </a:custGeom>
          <a:solidFill>
            <a:srgbClr val="33394C"/>
          </a:solidFill>
          <a:ln w="9525">
            <a:noFill/>
            <a:round/>
            <a:headEnd/>
            <a:tailEnd/>
          </a:ln>
        </p:spPr>
        <p:txBody>
          <a:bodyPr/>
          <a:lstStyle/>
          <a:p>
            <a:endParaRPr lang="en-CA" dirty="0"/>
          </a:p>
        </p:txBody>
      </p:sp>
      <p:sp>
        <p:nvSpPr>
          <p:cNvPr id="546821" name="Freeform 5"/>
          <p:cNvSpPr>
            <a:spLocks noChangeArrowheads="1"/>
          </p:cNvSpPr>
          <p:nvPr/>
        </p:nvSpPr>
        <p:spPr bwMode="auto">
          <a:xfrm>
            <a:off x="257175" y="898525"/>
            <a:ext cx="8518525" cy="69850"/>
          </a:xfrm>
          <a:custGeom>
            <a:avLst/>
            <a:gdLst/>
            <a:ahLst/>
            <a:cxnLst>
              <a:cxn ang="0">
                <a:pos x="0" y="44"/>
              </a:cxn>
              <a:cxn ang="0">
                <a:pos x="0" y="0"/>
              </a:cxn>
              <a:cxn ang="0">
                <a:pos x="5366" y="0"/>
              </a:cxn>
              <a:cxn ang="0">
                <a:pos x="5351" y="15"/>
              </a:cxn>
              <a:cxn ang="0">
                <a:pos x="15" y="15"/>
              </a:cxn>
              <a:cxn ang="0">
                <a:pos x="15" y="29"/>
              </a:cxn>
              <a:cxn ang="0">
                <a:pos x="0" y="44"/>
              </a:cxn>
            </a:cxnLst>
            <a:rect l="0" t="0" r="r" b="b"/>
            <a:pathLst>
              <a:path w="5366" h="44">
                <a:moveTo>
                  <a:pt x="0" y="44"/>
                </a:moveTo>
                <a:lnTo>
                  <a:pt x="0" y="0"/>
                </a:lnTo>
                <a:lnTo>
                  <a:pt x="5366" y="0"/>
                </a:lnTo>
                <a:lnTo>
                  <a:pt x="5351" y="15"/>
                </a:lnTo>
                <a:lnTo>
                  <a:pt x="15" y="15"/>
                </a:lnTo>
                <a:lnTo>
                  <a:pt x="15" y="29"/>
                </a:lnTo>
                <a:lnTo>
                  <a:pt x="0" y="44"/>
                </a:lnTo>
                <a:close/>
              </a:path>
            </a:pathLst>
          </a:custGeom>
          <a:solidFill>
            <a:srgbClr val="C1C6D6"/>
          </a:solidFill>
          <a:ln w="9525">
            <a:noFill/>
            <a:round/>
            <a:headEnd/>
            <a:tailEnd/>
          </a:ln>
        </p:spPr>
        <p:txBody>
          <a:bodyPr/>
          <a:lstStyle/>
          <a:p>
            <a:endParaRPr lang="en-CA" dirty="0"/>
          </a:p>
        </p:txBody>
      </p:sp>
      <p:sp>
        <p:nvSpPr>
          <p:cNvPr id="546822" name="Rectangle 6"/>
          <p:cNvSpPr>
            <a:spLocks noChangeArrowheads="1"/>
          </p:cNvSpPr>
          <p:nvPr/>
        </p:nvSpPr>
        <p:spPr bwMode="auto">
          <a:xfrm>
            <a:off x="1042988" y="2276475"/>
            <a:ext cx="6985000" cy="2165350"/>
          </a:xfrm>
          <a:prstGeom prst="rect">
            <a:avLst/>
          </a:prstGeom>
          <a:noFill/>
          <a:ln w="9525">
            <a:noFill/>
            <a:miter lim="800000"/>
            <a:headEnd/>
            <a:tailEnd/>
          </a:ln>
          <a:effectLst/>
        </p:spPr>
        <p:txBody>
          <a:bodyPr anchor="ctr">
            <a:spAutoFit/>
          </a:bodyPr>
          <a:lstStyle/>
          <a:p>
            <a:pPr algn="ctr"/>
            <a:r>
              <a:rPr lang="en-CA" sz="3600" b="1" dirty="0">
                <a:solidFill>
                  <a:schemeClr val="accent2"/>
                </a:solidFill>
              </a:rPr>
              <a:t>The biggest things are always the easiest to do because there is no competition.</a:t>
            </a:r>
            <a:r>
              <a:rPr lang="en-CA" sz="3600" b="1" dirty="0"/>
              <a:t> </a:t>
            </a:r>
            <a:br>
              <a:rPr lang="en-CA" sz="3600" b="1" dirty="0"/>
            </a:br>
            <a:r>
              <a:rPr lang="en-CA" sz="1400" dirty="0"/>
              <a:t>  </a:t>
            </a:r>
            <a:r>
              <a:rPr lang="en-CA" sz="1400" b="1" dirty="0">
                <a:solidFill>
                  <a:schemeClr val="bg1"/>
                </a:solidFill>
              </a:rPr>
              <a:t/>
            </a:r>
            <a:br>
              <a:rPr lang="en-CA" sz="1400" b="1" dirty="0">
                <a:solidFill>
                  <a:schemeClr val="bg1"/>
                </a:solidFill>
              </a:rPr>
            </a:br>
            <a:endParaRPr lang="en-CA" sz="1400" b="1" dirty="0">
              <a:solidFill>
                <a:schemeClr val="bg1"/>
              </a:solidFill>
            </a:endParaRPr>
          </a:p>
        </p:txBody>
      </p:sp>
      <p:sp>
        <p:nvSpPr>
          <p:cNvPr id="546823" name="Text Box 7"/>
          <p:cNvSpPr txBox="1">
            <a:spLocks noChangeArrowheads="1"/>
          </p:cNvSpPr>
          <p:nvPr/>
        </p:nvSpPr>
        <p:spPr bwMode="auto">
          <a:xfrm>
            <a:off x="4067175" y="4149725"/>
            <a:ext cx="3457575" cy="730250"/>
          </a:xfrm>
          <a:prstGeom prst="rect">
            <a:avLst/>
          </a:prstGeom>
          <a:noFill/>
          <a:ln w="9525">
            <a:noFill/>
            <a:miter lim="800000"/>
            <a:headEnd/>
            <a:tailEnd/>
          </a:ln>
          <a:effectLst/>
        </p:spPr>
        <p:txBody>
          <a:bodyPr>
            <a:spAutoFit/>
          </a:bodyPr>
          <a:lstStyle/>
          <a:p>
            <a:pPr algn="r"/>
            <a:r>
              <a:rPr lang="en-CA" sz="1400" b="1" dirty="0">
                <a:solidFill>
                  <a:srgbClr val="3366CC"/>
                </a:solidFill>
              </a:rPr>
              <a:t>William van Horne</a:t>
            </a:r>
          </a:p>
          <a:p>
            <a:pPr algn="r"/>
            <a:r>
              <a:rPr lang="en-CA" sz="1400" b="1" dirty="0">
                <a:solidFill>
                  <a:srgbClr val="3366CC"/>
                </a:solidFill>
              </a:rPr>
              <a:t>Canadian Industrialist</a:t>
            </a:r>
          </a:p>
          <a:p>
            <a:pPr algn="r"/>
            <a:r>
              <a:rPr lang="en-CA" sz="1400" b="1" dirty="0">
                <a:solidFill>
                  <a:srgbClr val="3366CC"/>
                </a:solidFill>
              </a:rPr>
              <a:t>1843-1915</a:t>
            </a:r>
          </a:p>
        </p:txBody>
      </p:sp>
      <p:pic>
        <p:nvPicPr>
          <p:cNvPr id="10"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spTree>
    <p:extLst>
      <p:ext uri="{BB962C8B-B14F-4D97-AF65-F5344CB8AC3E}">
        <p14:creationId xmlns:p14="http://schemas.microsoft.com/office/powerpoint/2010/main" val="40232040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0px-Inunnguaq_Rankin_Inlet_1996-07-18.jpg"/>
          <p:cNvPicPr>
            <a:picLocks noChangeAspect="1"/>
          </p:cNvPicPr>
          <p:nvPr/>
        </p:nvPicPr>
        <p:blipFill>
          <a:blip r:embed="rId3" cstate="print"/>
          <a:stretch>
            <a:fillRect/>
          </a:stretch>
        </p:blipFill>
        <p:spPr>
          <a:xfrm>
            <a:off x="0" y="0"/>
            <a:ext cx="9144000" cy="6854126"/>
          </a:xfrm>
          <a:prstGeom prst="rect">
            <a:avLst/>
          </a:prstGeom>
        </p:spPr>
      </p:pic>
      <p:sp>
        <p:nvSpPr>
          <p:cNvPr id="4" name="Rectangle 2"/>
          <p:cNvSpPr txBox="1">
            <a:spLocks noChangeArrowheads="1"/>
          </p:cNvSpPr>
          <p:nvPr/>
        </p:nvSpPr>
        <p:spPr bwMode="auto">
          <a:xfrm>
            <a:off x="190500" y="2366963"/>
            <a:ext cx="8655050" cy="914400"/>
          </a:xfrm>
          <a:prstGeom prst="rect">
            <a:avLst/>
          </a:prstGeom>
          <a:noFill/>
          <a:ln>
            <a:miter lim="800000"/>
            <a:headEnd/>
            <a:tailEnd/>
          </a:ln>
        </p:spPr>
        <p:txBody>
          <a:bodyPr lIns="0" tIns="0" rIns="0" bIns="0">
            <a:spAutoFit/>
          </a:bodyPr>
          <a:lstStyle/>
          <a:p>
            <a:pPr marL="0" marR="0" lvl="0" indent="0" algn="ctr" defTabSz="381000" rtl="0" eaLnBrk="1" fontAlgn="base" latinLnBrk="0" hangingPunct="1">
              <a:lnSpc>
                <a:spcPct val="100000"/>
              </a:lnSpc>
              <a:spcBef>
                <a:spcPct val="0"/>
              </a:spcBef>
              <a:spcAft>
                <a:spcPct val="0"/>
              </a:spcAft>
              <a:buClrTx/>
              <a:buSzTx/>
              <a:buFontTx/>
              <a:buNone/>
              <a:tabLst/>
              <a:defRPr/>
            </a:pPr>
            <a:r>
              <a:rPr kumimoji="0" lang="en-CA" sz="6000" b="1" i="0" u="none" strike="noStrike" kern="0" cap="none" spc="0" normalizeH="0" baseline="0" noProof="0" dirty="0" smtClean="0">
                <a:ln>
                  <a:noFill/>
                </a:ln>
                <a:solidFill>
                  <a:srgbClr val="800040"/>
                </a:solidFill>
                <a:effectLst/>
                <a:uLnTx/>
                <a:uFillTx/>
                <a:latin typeface="Arial Black" pitchFamily="34" charset="0"/>
                <a:ea typeface="+mj-ea"/>
                <a:cs typeface="+mj-cs"/>
              </a:rPr>
              <a:t>Over to YOU!</a:t>
            </a:r>
            <a:endParaRPr kumimoji="0" lang="en-CA" sz="6000" b="1" i="0" u="none" strike="noStrike" kern="0" cap="none" spc="0" normalizeH="0" baseline="0" noProof="0" dirty="0">
              <a:ln>
                <a:noFill/>
              </a:ln>
              <a:solidFill>
                <a:srgbClr val="800040"/>
              </a:solidFill>
              <a:effectLst/>
              <a:uLnTx/>
              <a:uFillTx/>
              <a:latin typeface="Arial Black" pitchFamily="34" charset="0"/>
              <a:ea typeface="+mj-ea"/>
              <a:cs typeface="+mj-cs"/>
            </a:endParaRPr>
          </a:p>
        </p:txBody>
      </p:sp>
      <p:sp>
        <p:nvSpPr>
          <p:cNvPr id="5" name="Text Box 7"/>
          <p:cNvSpPr txBox="1">
            <a:spLocks noChangeArrowheads="1"/>
          </p:cNvSpPr>
          <p:nvPr/>
        </p:nvSpPr>
        <p:spPr bwMode="auto">
          <a:xfrm>
            <a:off x="592559" y="4060180"/>
            <a:ext cx="7921625" cy="461665"/>
          </a:xfrm>
          <a:prstGeom prst="rect">
            <a:avLst/>
          </a:prstGeom>
          <a:noFill/>
          <a:ln w="9525">
            <a:noFill/>
            <a:miter lim="800000"/>
            <a:headEnd/>
            <a:tailEnd/>
          </a:ln>
          <a:effectLst/>
        </p:spPr>
        <p:txBody>
          <a:bodyPr>
            <a:spAutoFit/>
          </a:bodyPr>
          <a:lstStyle/>
          <a:p>
            <a:pPr algn="ctr">
              <a:spcBef>
                <a:spcPct val="50000"/>
              </a:spcBef>
            </a:pPr>
            <a:r>
              <a:rPr lang="en-CA" sz="2400" b="1" dirty="0">
                <a:solidFill>
                  <a:schemeClr val="bg1"/>
                </a:solidFill>
              </a:rPr>
              <a:t>Our Future </a:t>
            </a:r>
            <a:r>
              <a:rPr lang="en-CA" sz="2400" b="1" dirty="0" smtClean="0">
                <a:solidFill>
                  <a:srgbClr val="FF33CC"/>
                </a:solidFill>
              </a:rPr>
              <a:t>is</a:t>
            </a:r>
            <a:r>
              <a:rPr lang="en-CA" sz="2400" b="1" dirty="0" smtClean="0">
                <a:solidFill>
                  <a:schemeClr val="bg1"/>
                </a:solidFill>
              </a:rPr>
              <a:t> </a:t>
            </a:r>
            <a:r>
              <a:rPr lang="en-CA" sz="2400" b="1" dirty="0">
                <a:solidFill>
                  <a:schemeClr val="bg1"/>
                </a:solidFill>
              </a:rPr>
              <a:t>in </a:t>
            </a:r>
            <a:r>
              <a:rPr lang="en-CA" sz="2400" b="1" dirty="0" smtClean="0">
                <a:solidFill>
                  <a:schemeClr val="bg1"/>
                </a:solidFill>
              </a:rPr>
              <a:t>Your </a:t>
            </a:r>
            <a:r>
              <a:rPr lang="en-CA" sz="2400" b="1" dirty="0">
                <a:solidFill>
                  <a:schemeClr val="bg1"/>
                </a:solidFill>
              </a:rPr>
              <a:t>Hands, Minds and Hearts</a:t>
            </a:r>
          </a:p>
        </p:txBody>
      </p:sp>
      <p:sp>
        <p:nvSpPr>
          <p:cNvPr id="6" name="Text Box 9"/>
          <p:cNvSpPr txBox="1">
            <a:spLocks noChangeArrowheads="1"/>
          </p:cNvSpPr>
          <p:nvPr/>
        </p:nvSpPr>
        <p:spPr bwMode="auto">
          <a:xfrm>
            <a:off x="2987675" y="5300663"/>
            <a:ext cx="3384550" cy="830997"/>
          </a:xfrm>
          <a:prstGeom prst="rect">
            <a:avLst/>
          </a:prstGeom>
          <a:noFill/>
          <a:ln w="9525">
            <a:noFill/>
            <a:miter lim="800000"/>
            <a:headEnd/>
            <a:tailEnd/>
          </a:ln>
          <a:effectLst/>
        </p:spPr>
        <p:txBody>
          <a:bodyPr>
            <a:spAutoFit/>
          </a:bodyPr>
          <a:lstStyle/>
          <a:p>
            <a:pPr algn="ctr">
              <a:spcBef>
                <a:spcPct val="50000"/>
              </a:spcBef>
            </a:pPr>
            <a:r>
              <a:rPr lang="en-US" sz="4800" b="1" dirty="0">
                <a:solidFill>
                  <a:srgbClr val="FFFF00"/>
                </a:solidFill>
              </a:rPr>
              <a:t>Thank you</a:t>
            </a:r>
          </a:p>
        </p:txBody>
      </p:sp>
      <p:pic>
        <p:nvPicPr>
          <p:cNvPr id="7" name="Picture 10" descr="FCLogo_FINALcolour (1)"/>
          <p:cNvPicPr>
            <a:picLocks noChangeAspect="1" noChangeArrowheads="1"/>
          </p:cNvPicPr>
          <p:nvPr/>
        </p:nvPicPr>
        <p:blipFill>
          <a:blip r:embed="rId4" cstate="print"/>
          <a:srcRect/>
          <a:stretch>
            <a:fillRect/>
          </a:stretch>
        </p:blipFill>
        <p:spPr bwMode="auto">
          <a:xfrm>
            <a:off x="8072462" y="6321286"/>
            <a:ext cx="1071538" cy="536714"/>
          </a:xfrm>
          <a:prstGeom prst="rect">
            <a:avLst/>
          </a:prstGeom>
          <a:noFill/>
        </p:spPr>
      </p:pic>
      <p:pic>
        <p:nvPicPr>
          <p:cNvPr id="8" name="Picture 5" descr="FCLogo_FINALcolour (1)"/>
          <p:cNvPicPr>
            <a:picLocks noChangeAspect="1" noChangeArrowheads="1"/>
          </p:cNvPicPr>
          <p:nvPr/>
        </p:nvPicPr>
        <p:blipFill>
          <a:blip r:embed="rId4" cstate="print"/>
          <a:srcRect/>
          <a:stretch>
            <a:fillRect/>
          </a:stretch>
        </p:blipFill>
        <p:spPr bwMode="auto">
          <a:xfrm>
            <a:off x="7884368" y="6227073"/>
            <a:ext cx="1259632" cy="630927"/>
          </a:xfrm>
          <a:prstGeom prst="rect">
            <a:avLst/>
          </a:prstGeom>
          <a:noFill/>
        </p:spPr>
      </p:pic>
    </p:spTree>
    <p:extLst>
      <p:ext uri="{BB962C8B-B14F-4D97-AF65-F5344CB8AC3E}">
        <p14:creationId xmlns:p14="http://schemas.microsoft.com/office/powerpoint/2010/main" val="38551774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CA" b="1" dirty="0">
                <a:solidFill>
                  <a:srgbClr val="800040"/>
                </a:solidFill>
              </a:rPr>
              <a:t>Contact Information</a:t>
            </a:r>
          </a:p>
        </p:txBody>
      </p:sp>
      <p:sp>
        <p:nvSpPr>
          <p:cNvPr id="50179" name="Rectangle 3"/>
          <p:cNvSpPr>
            <a:spLocks noGrp="1" noChangeArrowheads="1"/>
          </p:cNvSpPr>
          <p:nvPr>
            <p:ph type="body" idx="1"/>
          </p:nvPr>
        </p:nvSpPr>
        <p:spPr bwMode="auto">
          <a:xfrm>
            <a:off x="403225" y="3557236"/>
            <a:ext cx="8229600" cy="2664296"/>
          </a:xfrm>
          <a:noFill/>
          <a:ln>
            <a:miter lim="800000"/>
            <a:headEnd/>
            <a:tailEnd/>
          </a:ln>
        </p:spPr>
        <p:txBody>
          <a:bodyPr vert="horz" wrap="square" lIns="91440" tIns="45720" rIns="91440" bIns="45720" numCol="1" anchor="t" anchorCtr="0" compatLnSpc="1">
            <a:prstTxWarp prst="textNoShape">
              <a:avLst/>
            </a:prstTxWarp>
          </a:bodyPr>
          <a:lstStyle/>
          <a:p>
            <a:pPr algn="ctr">
              <a:lnSpc>
                <a:spcPct val="80000"/>
              </a:lnSpc>
              <a:spcBef>
                <a:spcPct val="0"/>
              </a:spcBef>
              <a:buFontTx/>
              <a:buNone/>
            </a:pPr>
            <a:r>
              <a:rPr lang="en-CA" sz="1600" b="1" dirty="0">
                <a:solidFill>
                  <a:srgbClr val="0033CC"/>
                </a:solidFill>
              </a:rPr>
              <a:t>Ruben Nelson</a:t>
            </a:r>
          </a:p>
          <a:p>
            <a:pPr algn="ctr">
              <a:lnSpc>
                <a:spcPct val="80000"/>
              </a:lnSpc>
              <a:spcBef>
                <a:spcPct val="0"/>
              </a:spcBef>
              <a:buFontTx/>
              <a:buNone/>
            </a:pPr>
            <a:r>
              <a:rPr lang="en-CA" sz="1600" b="1" dirty="0">
                <a:solidFill>
                  <a:srgbClr val="0033CC"/>
                </a:solidFill>
              </a:rPr>
              <a:t>Executive Director</a:t>
            </a:r>
          </a:p>
          <a:p>
            <a:pPr algn="ctr">
              <a:lnSpc>
                <a:spcPct val="80000"/>
              </a:lnSpc>
              <a:spcBef>
                <a:spcPct val="0"/>
              </a:spcBef>
              <a:buFontTx/>
              <a:buNone/>
            </a:pPr>
            <a:r>
              <a:rPr lang="en-CA" sz="1600" b="1" dirty="0">
                <a:solidFill>
                  <a:srgbClr val="0033CC"/>
                </a:solidFill>
              </a:rPr>
              <a:t>Foresight Canada</a:t>
            </a:r>
          </a:p>
          <a:p>
            <a:pPr algn="ctr">
              <a:lnSpc>
                <a:spcPct val="80000"/>
              </a:lnSpc>
              <a:spcBef>
                <a:spcPct val="0"/>
              </a:spcBef>
              <a:buFontTx/>
              <a:buNone/>
            </a:pPr>
            <a:r>
              <a:rPr lang="en-CA" sz="1600" b="1" dirty="0">
                <a:solidFill>
                  <a:srgbClr val="0033CC"/>
                </a:solidFill>
              </a:rPr>
              <a:t>29 des Arcs Road</a:t>
            </a:r>
          </a:p>
          <a:p>
            <a:pPr algn="ctr">
              <a:lnSpc>
                <a:spcPct val="80000"/>
              </a:lnSpc>
              <a:spcBef>
                <a:spcPct val="0"/>
              </a:spcBef>
              <a:buFontTx/>
              <a:buNone/>
            </a:pPr>
            <a:r>
              <a:rPr lang="en-CA" sz="1600" b="1" dirty="0">
                <a:solidFill>
                  <a:srgbClr val="0033CC"/>
                </a:solidFill>
              </a:rPr>
              <a:t>Lac Des Arcs, AB, Canada</a:t>
            </a:r>
          </a:p>
          <a:p>
            <a:pPr algn="ctr">
              <a:lnSpc>
                <a:spcPct val="80000"/>
              </a:lnSpc>
              <a:spcBef>
                <a:spcPct val="0"/>
              </a:spcBef>
              <a:buFontTx/>
              <a:buNone/>
            </a:pPr>
            <a:r>
              <a:rPr lang="en-CA" sz="1600" b="1" dirty="0">
                <a:solidFill>
                  <a:srgbClr val="0033CC"/>
                </a:solidFill>
              </a:rPr>
              <a:t>T1W 2W3</a:t>
            </a:r>
          </a:p>
          <a:p>
            <a:pPr algn="ctr">
              <a:lnSpc>
                <a:spcPct val="80000"/>
              </a:lnSpc>
              <a:spcBef>
                <a:spcPct val="0"/>
              </a:spcBef>
              <a:buFontTx/>
              <a:buNone/>
            </a:pPr>
            <a:endParaRPr lang="en-CA" sz="1600" b="1" dirty="0">
              <a:solidFill>
                <a:srgbClr val="0033CC"/>
              </a:solidFill>
            </a:endParaRPr>
          </a:p>
          <a:p>
            <a:pPr algn="ctr">
              <a:lnSpc>
                <a:spcPct val="80000"/>
              </a:lnSpc>
              <a:spcBef>
                <a:spcPct val="0"/>
              </a:spcBef>
              <a:buFontTx/>
              <a:buNone/>
            </a:pPr>
            <a:r>
              <a:rPr lang="en-CA" sz="1600" b="1" dirty="0">
                <a:solidFill>
                  <a:srgbClr val="0033CC"/>
                </a:solidFill>
                <a:hlinkClick r:id="rId3"/>
              </a:rPr>
              <a:t>RubenNelson@shaw.ca</a:t>
            </a:r>
            <a:endParaRPr lang="en-CA" sz="1600" b="1" dirty="0">
              <a:solidFill>
                <a:srgbClr val="0033CC"/>
              </a:solidFill>
            </a:endParaRPr>
          </a:p>
          <a:p>
            <a:pPr algn="ctr">
              <a:lnSpc>
                <a:spcPct val="80000"/>
              </a:lnSpc>
              <a:spcBef>
                <a:spcPct val="0"/>
              </a:spcBef>
              <a:buFontTx/>
              <a:buNone/>
            </a:pPr>
            <a:endParaRPr lang="en-CA" sz="1600" b="1" dirty="0">
              <a:solidFill>
                <a:srgbClr val="0033CC"/>
              </a:solidFill>
            </a:endParaRPr>
          </a:p>
          <a:p>
            <a:pPr algn="ctr">
              <a:lnSpc>
                <a:spcPct val="80000"/>
              </a:lnSpc>
              <a:spcBef>
                <a:spcPct val="0"/>
              </a:spcBef>
              <a:buFontTx/>
              <a:buNone/>
            </a:pPr>
            <a:r>
              <a:rPr lang="en-CA" sz="1600" b="1" dirty="0">
                <a:solidFill>
                  <a:srgbClr val="0033CC"/>
                </a:solidFill>
              </a:rPr>
              <a:t>+1-403-673-3537 = voice</a:t>
            </a:r>
          </a:p>
          <a:p>
            <a:pPr algn="ctr">
              <a:lnSpc>
                <a:spcPct val="80000"/>
              </a:lnSpc>
              <a:spcBef>
                <a:spcPct val="0"/>
              </a:spcBef>
              <a:spcAft>
                <a:spcPts val="600"/>
              </a:spcAft>
              <a:buFontTx/>
              <a:buNone/>
            </a:pPr>
            <a:r>
              <a:rPr lang="en-CA" sz="1600" b="1" dirty="0">
                <a:solidFill>
                  <a:srgbClr val="0033CC"/>
                </a:solidFill>
              </a:rPr>
              <a:t>+1-403-673-2114 = fax</a:t>
            </a:r>
          </a:p>
          <a:p>
            <a:pPr algn="ctr">
              <a:lnSpc>
                <a:spcPct val="80000"/>
              </a:lnSpc>
              <a:buFontTx/>
              <a:buNone/>
            </a:pPr>
            <a:r>
              <a:rPr lang="en-CA" sz="1600" b="1" dirty="0" smtClean="0">
                <a:solidFill>
                  <a:srgbClr val="0033CC"/>
                </a:solidFill>
                <a:hlinkClick r:id="rId4"/>
              </a:rPr>
              <a:t>www.foresightcanada.com</a:t>
            </a:r>
            <a:r>
              <a:rPr lang="en-CA" sz="1600" b="1" dirty="0" smtClean="0">
                <a:solidFill>
                  <a:srgbClr val="0033CC"/>
                </a:solidFill>
              </a:rPr>
              <a:t> </a:t>
            </a:r>
            <a:endParaRPr lang="en-CA" sz="1600" b="1" dirty="0">
              <a:solidFill>
                <a:srgbClr val="0033CC"/>
              </a:solidFill>
            </a:endParaRPr>
          </a:p>
        </p:txBody>
      </p:sp>
      <p:pic>
        <p:nvPicPr>
          <p:cNvPr id="5" name="Picture 9" descr="FCLogo_FINALcolour (1)"/>
          <p:cNvPicPr>
            <a:picLocks noChangeAspect="1" noChangeArrowheads="1"/>
          </p:cNvPicPr>
          <p:nvPr/>
        </p:nvPicPr>
        <p:blipFill>
          <a:blip r:embed="rId5" cstate="print"/>
          <a:srcRect/>
          <a:stretch>
            <a:fillRect/>
          </a:stretch>
        </p:blipFill>
        <p:spPr bwMode="auto">
          <a:xfrm>
            <a:off x="8003053" y="6286520"/>
            <a:ext cx="1140947" cy="571480"/>
          </a:xfrm>
          <a:prstGeom prst="rect">
            <a:avLst/>
          </a:prstGeom>
          <a:noFill/>
        </p:spPr>
      </p:pic>
      <p:sp>
        <p:nvSpPr>
          <p:cNvPr id="6" name="Freeform 5"/>
          <p:cNvSpPr>
            <a:spLocks noChangeArrowheads="1"/>
          </p:cNvSpPr>
          <p:nvPr/>
        </p:nvSpPr>
        <p:spPr bwMode="auto">
          <a:xfrm>
            <a:off x="261938" y="901700"/>
            <a:ext cx="8512175" cy="69850"/>
          </a:xfrm>
          <a:custGeom>
            <a:avLst/>
            <a:gdLst/>
            <a:ahLst/>
            <a:cxnLst>
              <a:cxn ang="0">
                <a:pos x="0" y="44"/>
              </a:cxn>
              <a:cxn ang="0">
                <a:pos x="0" y="0"/>
              </a:cxn>
              <a:cxn ang="0">
                <a:pos x="5362" y="0"/>
              </a:cxn>
              <a:cxn ang="0">
                <a:pos x="5347" y="15"/>
              </a:cxn>
              <a:cxn ang="0">
                <a:pos x="15" y="15"/>
              </a:cxn>
              <a:cxn ang="0">
                <a:pos x="15" y="29"/>
              </a:cxn>
              <a:cxn ang="0">
                <a:pos x="0" y="44"/>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w="9525">
            <a:noFill/>
            <a:round/>
            <a:headEnd/>
            <a:tailEnd/>
          </a:ln>
        </p:spPr>
        <p:txBody>
          <a:bodyPr/>
          <a:lstStyle/>
          <a:p>
            <a:endParaRPr lang="en-CA"/>
          </a:p>
        </p:txBody>
      </p:sp>
      <p:sp>
        <p:nvSpPr>
          <p:cNvPr id="7" name="Freeform 4"/>
          <p:cNvSpPr>
            <a:spLocks noChangeArrowheads="1"/>
          </p:cNvSpPr>
          <p:nvPr/>
        </p:nvSpPr>
        <p:spPr bwMode="auto">
          <a:xfrm>
            <a:off x="251520" y="836712"/>
            <a:ext cx="8512175" cy="69850"/>
          </a:xfrm>
          <a:custGeom>
            <a:avLst/>
            <a:gdLst/>
            <a:ahLst/>
            <a:cxnLst>
              <a:cxn ang="0">
                <a:pos x="0" y="44"/>
              </a:cxn>
              <a:cxn ang="0">
                <a:pos x="5362" y="44"/>
              </a:cxn>
              <a:cxn ang="0">
                <a:pos x="5362" y="0"/>
              </a:cxn>
              <a:cxn ang="0">
                <a:pos x="5347" y="15"/>
              </a:cxn>
              <a:cxn ang="0">
                <a:pos x="5347" y="29"/>
              </a:cxn>
              <a:cxn ang="0">
                <a:pos x="15" y="29"/>
              </a:cxn>
              <a:cxn ang="0">
                <a:pos x="0" y="44"/>
              </a:cxn>
            </a:cxnLst>
            <a:rect l="0" t="0" r="r" b="b"/>
            <a:pathLst>
              <a:path w="5362" h="44">
                <a:moveTo>
                  <a:pt x="0" y="44"/>
                </a:moveTo>
                <a:lnTo>
                  <a:pt x="5362" y="44"/>
                </a:lnTo>
                <a:lnTo>
                  <a:pt x="5362" y="0"/>
                </a:lnTo>
                <a:lnTo>
                  <a:pt x="5347" y="15"/>
                </a:lnTo>
                <a:lnTo>
                  <a:pt x="5347" y="29"/>
                </a:lnTo>
                <a:lnTo>
                  <a:pt x="15" y="29"/>
                </a:lnTo>
                <a:lnTo>
                  <a:pt x="0" y="44"/>
                </a:lnTo>
                <a:close/>
              </a:path>
            </a:pathLst>
          </a:custGeom>
          <a:gradFill rotWithShape="0">
            <a:gsLst>
              <a:gs pos="0">
                <a:srgbClr val="000000"/>
              </a:gs>
              <a:gs pos="100000">
                <a:srgbClr val="360E80"/>
              </a:gs>
            </a:gsLst>
            <a:lin ang="10860000" scaled="1"/>
          </a:gradFill>
          <a:ln w="9525">
            <a:noFill/>
            <a:round/>
            <a:headEnd/>
            <a:tailEnd/>
          </a:ln>
        </p:spPr>
        <p:txBody>
          <a:bodyPr/>
          <a:lstStyle/>
          <a:p>
            <a:endParaRPr lang="en-CA"/>
          </a:p>
        </p:txBody>
      </p:sp>
      <p:pic>
        <p:nvPicPr>
          <p:cNvPr id="8" name="Picture 5" descr="FCLogo_FINALcolour (1)"/>
          <p:cNvPicPr>
            <a:picLocks noChangeAspect="1" noChangeArrowheads="1"/>
          </p:cNvPicPr>
          <p:nvPr/>
        </p:nvPicPr>
        <p:blipFill>
          <a:blip r:embed="rId5" cstate="print"/>
          <a:srcRect/>
          <a:stretch>
            <a:fillRect/>
          </a:stretch>
        </p:blipFill>
        <p:spPr bwMode="auto">
          <a:xfrm>
            <a:off x="7884368" y="6227073"/>
            <a:ext cx="1259632" cy="630927"/>
          </a:xfrm>
          <a:prstGeom prst="rect">
            <a:avLst/>
          </a:prstGeom>
          <a:noFill/>
        </p:spPr>
      </p:pic>
    </p:spTree>
    <p:extLst>
      <p:ext uri="{BB962C8B-B14F-4D97-AF65-F5344CB8AC3E}">
        <p14:creationId xmlns:p14="http://schemas.microsoft.com/office/powerpoint/2010/main" val="9625895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endParaRPr lang="en-US"/>
          </a:p>
        </p:txBody>
      </p:sp>
      <p:sp>
        <p:nvSpPr>
          <p:cNvPr id="4" name="Rectangle 2"/>
          <p:cNvSpPr txBox="1">
            <a:spLocks noChangeArrowheads="1"/>
          </p:cNvSpPr>
          <p:nvPr/>
        </p:nvSpPr>
        <p:spPr bwMode="auto">
          <a:xfrm>
            <a:off x="285720" y="285728"/>
            <a:ext cx="8512175" cy="609600"/>
          </a:xfrm>
          <a:prstGeom prst="rect">
            <a:avLst/>
          </a:prstGeom>
          <a:noFill/>
          <a:ln>
            <a:miter lim="800000"/>
            <a:headEnd/>
            <a:tailEnd/>
          </a:ln>
        </p:spPr>
        <p:txBody>
          <a:bodyPr lIns="0" tIns="0" rIns="0" bIns="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defTabSz="381000"/>
            <a:r>
              <a:rPr lang="en-CA" sz="4000" b="1" kern="0" dirty="0" smtClean="0">
                <a:solidFill>
                  <a:srgbClr val="800040"/>
                </a:solidFill>
              </a:rPr>
              <a:t> My Thesis</a:t>
            </a:r>
            <a:endParaRPr lang="en-CA" sz="4000" b="1" kern="0" dirty="0">
              <a:solidFill>
                <a:srgbClr val="800040"/>
              </a:solidFill>
            </a:endParaRPr>
          </a:p>
        </p:txBody>
      </p:sp>
      <p:sp>
        <p:nvSpPr>
          <p:cNvPr id="7" name="Freeform 4"/>
          <p:cNvSpPr>
            <a:spLocks noChangeArrowheads="1"/>
          </p:cNvSpPr>
          <p:nvPr/>
        </p:nvSpPr>
        <p:spPr bwMode="auto">
          <a:xfrm>
            <a:off x="268698" y="908230"/>
            <a:ext cx="8512175" cy="69850"/>
          </a:xfrm>
          <a:custGeom>
            <a:avLst/>
            <a:gdLst/>
            <a:ahLst/>
            <a:cxnLst>
              <a:cxn ang="0">
                <a:pos x="0" y="44"/>
              </a:cxn>
              <a:cxn ang="0">
                <a:pos x="5362" y="44"/>
              </a:cxn>
              <a:cxn ang="0">
                <a:pos x="5362" y="0"/>
              </a:cxn>
              <a:cxn ang="0">
                <a:pos x="5347" y="15"/>
              </a:cxn>
              <a:cxn ang="0">
                <a:pos x="5347" y="29"/>
              </a:cxn>
              <a:cxn ang="0">
                <a:pos x="15" y="29"/>
              </a:cxn>
              <a:cxn ang="0">
                <a:pos x="0" y="44"/>
              </a:cxn>
            </a:cxnLst>
            <a:rect l="0" t="0" r="r" b="b"/>
            <a:pathLst>
              <a:path w="5362" h="44">
                <a:moveTo>
                  <a:pt x="0" y="44"/>
                </a:moveTo>
                <a:lnTo>
                  <a:pt x="5362" y="44"/>
                </a:lnTo>
                <a:lnTo>
                  <a:pt x="5362" y="0"/>
                </a:lnTo>
                <a:lnTo>
                  <a:pt x="5347" y="15"/>
                </a:lnTo>
                <a:lnTo>
                  <a:pt x="5347" y="29"/>
                </a:lnTo>
                <a:lnTo>
                  <a:pt x="15" y="29"/>
                </a:lnTo>
                <a:lnTo>
                  <a:pt x="0" y="44"/>
                </a:lnTo>
                <a:close/>
              </a:path>
            </a:pathLst>
          </a:custGeom>
          <a:gradFill rotWithShape="0">
            <a:gsLst>
              <a:gs pos="0">
                <a:srgbClr val="000000"/>
              </a:gs>
              <a:gs pos="100000">
                <a:srgbClr val="360E80"/>
              </a:gs>
            </a:gsLst>
            <a:lin ang="10860000" scaled="1"/>
          </a:gradFill>
          <a:ln w="9525">
            <a:noFill/>
            <a:round/>
            <a:headEnd/>
            <a:tailEnd/>
          </a:ln>
        </p:spPr>
        <p:txBody>
          <a:bodyPr/>
          <a:lstStyle/>
          <a:p>
            <a:endParaRPr lang="en-CA" dirty="0"/>
          </a:p>
        </p:txBody>
      </p:sp>
      <p:sp>
        <p:nvSpPr>
          <p:cNvPr id="8" name="Freeform 4"/>
          <p:cNvSpPr>
            <a:spLocks noChangeArrowheads="1"/>
          </p:cNvSpPr>
          <p:nvPr/>
        </p:nvSpPr>
        <p:spPr bwMode="auto">
          <a:xfrm>
            <a:off x="251676" y="895328"/>
            <a:ext cx="8512175" cy="69850"/>
          </a:xfrm>
          <a:custGeom>
            <a:avLst/>
            <a:gdLst/>
            <a:ahLst/>
            <a:cxnLst>
              <a:cxn ang="0">
                <a:pos x="0" y="44"/>
              </a:cxn>
              <a:cxn ang="0">
                <a:pos x="5362" y="44"/>
              </a:cxn>
              <a:cxn ang="0">
                <a:pos x="5362" y="0"/>
              </a:cxn>
              <a:cxn ang="0">
                <a:pos x="5347" y="15"/>
              </a:cxn>
              <a:cxn ang="0">
                <a:pos x="5347" y="29"/>
              </a:cxn>
              <a:cxn ang="0">
                <a:pos x="15" y="29"/>
              </a:cxn>
              <a:cxn ang="0">
                <a:pos x="0" y="44"/>
              </a:cxn>
            </a:cxnLst>
            <a:rect l="0" t="0" r="r" b="b"/>
            <a:pathLst>
              <a:path w="5362" h="44">
                <a:moveTo>
                  <a:pt x="0" y="44"/>
                </a:moveTo>
                <a:lnTo>
                  <a:pt x="5362" y="44"/>
                </a:lnTo>
                <a:lnTo>
                  <a:pt x="5362" y="0"/>
                </a:lnTo>
                <a:lnTo>
                  <a:pt x="5347" y="15"/>
                </a:lnTo>
                <a:lnTo>
                  <a:pt x="5347" y="29"/>
                </a:lnTo>
                <a:lnTo>
                  <a:pt x="15" y="29"/>
                </a:lnTo>
                <a:lnTo>
                  <a:pt x="0" y="44"/>
                </a:lnTo>
                <a:close/>
              </a:path>
            </a:pathLst>
          </a:custGeom>
          <a:gradFill rotWithShape="0">
            <a:gsLst>
              <a:gs pos="0">
                <a:srgbClr val="000000"/>
              </a:gs>
              <a:gs pos="100000">
                <a:srgbClr val="360E80"/>
              </a:gs>
            </a:gsLst>
            <a:lin ang="10860000" scaled="1"/>
          </a:gradFill>
          <a:ln w="9525">
            <a:noFill/>
            <a:round/>
            <a:headEnd/>
            <a:tailEnd/>
          </a:ln>
        </p:spPr>
        <p:txBody>
          <a:bodyPr/>
          <a:lstStyle/>
          <a:p>
            <a:endParaRPr lang="en-CA" dirty="0"/>
          </a:p>
        </p:txBody>
      </p:sp>
      <p:sp>
        <p:nvSpPr>
          <p:cNvPr id="9" name="Freeform 5"/>
          <p:cNvSpPr>
            <a:spLocks noChangeArrowheads="1"/>
          </p:cNvSpPr>
          <p:nvPr/>
        </p:nvSpPr>
        <p:spPr bwMode="auto">
          <a:xfrm>
            <a:off x="251676" y="904029"/>
            <a:ext cx="8512175" cy="69850"/>
          </a:xfrm>
          <a:custGeom>
            <a:avLst/>
            <a:gdLst/>
            <a:ahLst/>
            <a:cxnLst>
              <a:cxn ang="0">
                <a:pos x="0" y="44"/>
              </a:cxn>
              <a:cxn ang="0">
                <a:pos x="0" y="0"/>
              </a:cxn>
              <a:cxn ang="0">
                <a:pos x="5362" y="0"/>
              </a:cxn>
              <a:cxn ang="0">
                <a:pos x="5347" y="15"/>
              </a:cxn>
              <a:cxn ang="0">
                <a:pos x="15" y="15"/>
              </a:cxn>
              <a:cxn ang="0">
                <a:pos x="15" y="29"/>
              </a:cxn>
              <a:cxn ang="0">
                <a:pos x="0" y="44"/>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w="9525">
            <a:noFill/>
            <a:round/>
            <a:headEnd/>
            <a:tailEnd/>
          </a:ln>
        </p:spPr>
        <p:txBody>
          <a:bodyPr/>
          <a:lstStyle/>
          <a:p>
            <a:endParaRPr lang="en-CA" dirty="0"/>
          </a:p>
        </p:txBody>
      </p:sp>
      <p:sp>
        <p:nvSpPr>
          <p:cNvPr id="3" name="TextBox 2"/>
          <p:cNvSpPr txBox="1"/>
          <p:nvPr/>
        </p:nvSpPr>
        <p:spPr>
          <a:xfrm>
            <a:off x="460237" y="1504928"/>
            <a:ext cx="8095051" cy="4647426"/>
          </a:xfrm>
          <a:prstGeom prst="rect">
            <a:avLst/>
          </a:prstGeom>
          <a:noFill/>
        </p:spPr>
        <p:txBody>
          <a:bodyPr wrap="square" rtlCol="0">
            <a:spAutoFit/>
          </a:bodyPr>
          <a:lstStyle/>
          <a:p>
            <a:pPr marL="342900" indent="-342900">
              <a:spcAft>
                <a:spcPts val="2400"/>
              </a:spcAft>
              <a:buAutoNum type="arabicPeriod"/>
            </a:pPr>
            <a:r>
              <a:rPr lang="en-CA" sz="2400" b="1" dirty="0" smtClean="0">
                <a:solidFill>
                  <a:srgbClr val="0000FF"/>
                </a:solidFill>
              </a:rPr>
              <a:t>NEED: </a:t>
            </a:r>
            <a:r>
              <a:rPr lang="en-CA" sz="2400" b="1" dirty="0">
                <a:solidFill>
                  <a:srgbClr val="002060"/>
                </a:solidFill>
              </a:rPr>
              <a:t>a</a:t>
            </a:r>
            <a:r>
              <a:rPr lang="en-CA" sz="2400" b="1" dirty="0" smtClean="0">
                <a:solidFill>
                  <a:srgbClr val="002060"/>
                </a:solidFill>
              </a:rPr>
              <a:t> new type of </a:t>
            </a:r>
            <a:r>
              <a:rPr lang="en-CA" sz="2400" b="1" dirty="0" smtClean="0">
                <a:solidFill>
                  <a:srgbClr val="C00000"/>
                </a:solidFill>
              </a:rPr>
              <a:t>leadership</a:t>
            </a:r>
            <a:r>
              <a:rPr lang="en-CA" sz="2400" b="1" dirty="0" smtClean="0">
                <a:solidFill>
                  <a:srgbClr val="002060"/>
                </a:solidFill>
              </a:rPr>
              <a:t> and a new </a:t>
            </a:r>
            <a:r>
              <a:rPr lang="en-CA" sz="2400" b="1" dirty="0" smtClean="0">
                <a:solidFill>
                  <a:srgbClr val="C00000"/>
                </a:solidFill>
              </a:rPr>
              <a:t>institutional support system </a:t>
            </a:r>
            <a:r>
              <a:rPr lang="en-CA" sz="2400" b="1" dirty="0" smtClean="0"/>
              <a:t>for it.</a:t>
            </a:r>
          </a:p>
          <a:p>
            <a:pPr marL="342900" indent="-342900">
              <a:spcAft>
                <a:spcPts val="2400"/>
              </a:spcAft>
              <a:buAutoNum type="arabicPeriod"/>
            </a:pPr>
            <a:r>
              <a:rPr lang="en-CA" sz="2400" b="1" dirty="0" smtClean="0">
                <a:solidFill>
                  <a:srgbClr val="0000FF"/>
                </a:solidFill>
              </a:rPr>
              <a:t>NEW WORK: </a:t>
            </a:r>
            <a:r>
              <a:rPr lang="en-CA" sz="2400" b="1" dirty="0" smtClean="0">
                <a:solidFill>
                  <a:srgbClr val="002060"/>
                </a:solidFill>
              </a:rPr>
              <a:t>nurture into robustness both the next level of </a:t>
            </a:r>
            <a:r>
              <a:rPr lang="en-CA" sz="2400" b="1" dirty="0" smtClean="0">
                <a:solidFill>
                  <a:srgbClr val="C00000"/>
                </a:solidFill>
              </a:rPr>
              <a:t>human personal/cultural maturity </a:t>
            </a:r>
            <a:r>
              <a:rPr lang="en-CA" sz="2400" b="1" dirty="0" smtClean="0">
                <a:solidFill>
                  <a:srgbClr val="002060"/>
                </a:solidFill>
              </a:rPr>
              <a:t>and the next </a:t>
            </a:r>
            <a:r>
              <a:rPr lang="en-CA" sz="2400" b="1" dirty="0" smtClean="0">
                <a:solidFill>
                  <a:srgbClr val="C00000"/>
                </a:solidFill>
              </a:rPr>
              <a:t>form of human civilization </a:t>
            </a:r>
            <a:r>
              <a:rPr lang="en-CA" sz="2400" b="1" dirty="0" smtClean="0">
                <a:solidFill>
                  <a:srgbClr val="002060"/>
                </a:solidFill>
              </a:rPr>
              <a:t>while there is </a:t>
            </a:r>
            <a:r>
              <a:rPr lang="en-CA" sz="2400" b="1" dirty="0" smtClean="0">
                <a:solidFill>
                  <a:srgbClr val="C00000"/>
                </a:solidFill>
              </a:rPr>
              <a:t>time</a:t>
            </a:r>
            <a:r>
              <a:rPr lang="en-CA" sz="2400" b="1" dirty="0" smtClean="0">
                <a:solidFill>
                  <a:srgbClr val="002060"/>
                </a:solidFill>
              </a:rPr>
              <a:t>.</a:t>
            </a:r>
          </a:p>
          <a:p>
            <a:pPr marL="342900" indent="-342900">
              <a:spcAft>
                <a:spcPts val="2400"/>
              </a:spcAft>
              <a:buAutoNum type="arabicPeriod"/>
            </a:pPr>
            <a:r>
              <a:rPr lang="en-CA" sz="2400" b="1" dirty="0" smtClean="0">
                <a:solidFill>
                  <a:srgbClr val="0000FF"/>
                </a:solidFill>
              </a:rPr>
              <a:t>THIS AGENDA: </a:t>
            </a:r>
            <a:r>
              <a:rPr lang="en-CA" sz="2400" b="1" dirty="0" smtClean="0">
                <a:solidFill>
                  <a:srgbClr val="C00000"/>
                </a:solidFill>
              </a:rPr>
              <a:t>underlies/surrounds all else. </a:t>
            </a:r>
          </a:p>
          <a:p>
            <a:pPr marL="342900" indent="-342900">
              <a:spcAft>
                <a:spcPts val="2400"/>
              </a:spcAft>
              <a:buAutoNum type="arabicPeriod"/>
            </a:pPr>
            <a:r>
              <a:rPr lang="en-CA" sz="2400" b="1" dirty="0" smtClean="0">
                <a:solidFill>
                  <a:srgbClr val="0000FF"/>
                </a:solidFill>
              </a:rPr>
              <a:t>WE ARE AT RISK: </a:t>
            </a:r>
            <a:r>
              <a:rPr lang="en-CA" sz="2400" b="1" dirty="0" smtClean="0">
                <a:solidFill>
                  <a:srgbClr val="002060"/>
                </a:solidFill>
              </a:rPr>
              <a:t>this agenda is </a:t>
            </a:r>
            <a:r>
              <a:rPr lang="en-CA" sz="2400" b="1" dirty="0" smtClean="0">
                <a:solidFill>
                  <a:srgbClr val="C00000"/>
                </a:solidFill>
              </a:rPr>
              <a:t>not on the table</a:t>
            </a:r>
            <a:r>
              <a:rPr lang="en-CA" sz="2400" b="1" dirty="0" smtClean="0">
                <a:solidFill>
                  <a:srgbClr val="002060"/>
                </a:solidFill>
              </a:rPr>
              <a:t>.  </a:t>
            </a:r>
            <a:r>
              <a:rPr lang="en-CA" sz="2400" b="1" dirty="0" smtClean="0">
                <a:solidFill>
                  <a:srgbClr val="C00000"/>
                </a:solidFill>
              </a:rPr>
              <a:t> </a:t>
            </a:r>
          </a:p>
          <a:p>
            <a:pPr marL="342900" indent="-342900">
              <a:spcAft>
                <a:spcPts val="2400"/>
              </a:spcAft>
              <a:buAutoNum type="arabicPeriod"/>
            </a:pPr>
            <a:r>
              <a:rPr lang="en-CA" sz="2400" b="1" dirty="0" smtClean="0">
                <a:solidFill>
                  <a:srgbClr val="0000FF"/>
                </a:solidFill>
              </a:rPr>
              <a:t>THERE IS </a:t>
            </a:r>
            <a:r>
              <a:rPr lang="en-CA" sz="2400" b="1" dirty="0" smtClean="0">
                <a:solidFill>
                  <a:srgbClr val="C00000"/>
                </a:solidFill>
              </a:rPr>
              <a:t>HOPE</a:t>
            </a:r>
            <a:r>
              <a:rPr lang="en-CA" sz="2400" b="1" dirty="0" smtClean="0">
                <a:solidFill>
                  <a:srgbClr val="002060"/>
                </a:solidFill>
              </a:rPr>
              <a:t>: the other side of despair and depression. </a:t>
            </a:r>
            <a:endParaRPr lang="en-CA" dirty="0"/>
          </a:p>
        </p:txBody>
      </p:sp>
      <p:pic>
        <p:nvPicPr>
          <p:cNvPr id="11"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spTree>
    <p:extLst>
      <p:ext uri="{BB962C8B-B14F-4D97-AF65-F5344CB8AC3E}">
        <p14:creationId xmlns:p14="http://schemas.microsoft.com/office/powerpoint/2010/main" val="3102355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idx="4294967295"/>
          </p:nvPr>
        </p:nvSpPr>
        <p:spPr bwMode="auto">
          <a:xfrm>
            <a:off x="285740" y="306065"/>
            <a:ext cx="8518525" cy="615553"/>
          </a:xfrm>
          <a:prstGeom prst="rect">
            <a:avLst/>
          </a:prstGeom>
          <a:noFill/>
          <a:ln>
            <a:miter lim="800000"/>
            <a:headEnd/>
            <a:tailEnd/>
          </a:ln>
        </p:spPr>
        <p:txBody>
          <a:bodyPr lIns="0" tIns="0" rIns="0" bIns="0">
            <a:spAutoFit/>
          </a:bodyPr>
          <a:lstStyle/>
          <a:p>
            <a:pPr algn="l" defTabSz="381000"/>
            <a:r>
              <a:rPr lang="en-CA" sz="4000" b="1" dirty="0" smtClean="0">
                <a:solidFill>
                  <a:srgbClr val="800040"/>
                </a:solidFill>
                <a:latin typeface="+mn-lt"/>
              </a:rPr>
              <a:t>Forms of Civilization to Date</a:t>
            </a:r>
            <a:endParaRPr lang="en-CA" sz="4000" b="1" dirty="0">
              <a:solidFill>
                <a:srgbClr val="800040"/>
              </a:solidFill>
              <a:latin typeface="+mn-lt"/>
            </a:endParaRPr>
          </a:p>
        </p:txBody>
      </p:sp>
      <p:sp>
        <p:nvSpPr>
          <p:cNvPr id="432131" name="Rectangle 3"/>
          <p:cNvSpPr>
            <a:spLocks noChangeArrowheads="1"/>
          </p:cNvSpPr>
          <p:nvPr/>
        </p:nvSpPr>
        <p:spPr bwMode="auto">
          <a:xfrm>
            <a:off x="287338" y="920750"/>
            <a:ext cx="8470900" cy="22225"/>
          </a:xfrm>
          <a:prstGeom prst="rect">
            <a:avLst/>
          </a:prstGeom>
          <a:solidFill>
            <a:srgbClr val="667299"/>
          </a:solidFill>
          <a:ln w="9525">
            <a:noFill/>
            <a:miter lim="800000"/>
            <a:headEnd/>
            <a:tailEnd/>
          </a:ln>
        </p:spPr>
        <p:txBody>
          <a:bodyPr/>
          <a:lstStyle/>
          <a:p>
            <a:endParaRPr lang="en-CA"/>
          </a:p>
        </p:txBody>
      </p:sp>
      <p:sp>
        <p:nvSpPr>
          <p:cNvPr id="432132" name="Freeform 4"/>
          <p:cNvSpPr>
            <a:spLocks noChangeArrowheads="1"/>
          </p:cNvSpPr>
          <p:nvPr/>
        </p:nvSpPr>
        <p:spPr bwMode="auto">
          <a:xfrm>
            <a:off x="263525" y="896938"/>
            <a:ext cx="8518525" cy="69850"/>
          </a:xfrm>
          <a:custGeom>
            <a:avLst/>
            <a:gdLst/>
            <a:ahLst/>
            <a:cxnLst>
              <a:cxn ang="0">
                <a:pos x="0" y="44"/>
              </a:cxn>
              <a:cxn ang="0">
                <a:pos x="5366" y="44"/>
              </a:cxn>
              <a:cxn ang="0">
                <a:pos x="5366" y="0"/>
              </a:cxn>
              <a:cxn ang="0">
                <a:pos x="5351" y="15"/>
              </a:cxn>
              <a:cxn ang="0">
                <a:pos x="5351" y="29"/>
              </a:cxn>
              <a:cxn ang="0">
                <a:pos x="15" y="29"/>
              </a:cxn>
              <a:cxn ang="0">
                <a:pos x="0" y="44"/>
              </a:cxn>
            </a:cxnLst>
            <a:rect l="0" t="0" r="r" b="b"/>
            <a:pathLst>
              <a:path w="5366" h="44">
                <a:moveTo>
                  <a:pt x="0" y="44"/>
                </a:moveTo>
                <a:lnTo>
                  <a:pt x="5366" y="44"/>
                </a:lnTo>
                <a:lnTo>
                  <a:pt x="5366" y="0"/>
                </a:lnTo>
                <a:lnTo>
                  <a:pt x="5351" y="15"/>
                </a:lnTo>
                <a:lnTo>
                  <a:pt x="5351" y="29"/>
                </a:lnTo>
                <a:lnTo>
                  <a:pt x="15" y="29"/>
                </a:lnTo>
                <a:lnTo>
                  <a:pt x="0" y="44"/>
                </a:lnTo>
                <a:close/>
              </a:path>
            </a:pathLst>
          </a:custGeom>
          <a:solidFill>
            <a:srgbClr val="33394C"/>
          </a:solidFill>
          <a:ln w="9525">
            <a:noFill/>
            <a:round/>
            <a:headEnd/>
            <a:tailEnd/>
          </a:ln>
        </p:spPr>
        <p:txBody>
          <a:bodyPr/>
          <a:lstStyle/>
          <a:p>
            <a:endParaRPr lang="en-CA"/>
          </a:p>
        </p:txBody>
      </p:sp>
      <p:sp>
        <p:nvSpPr>
          <p:cNvPr id="432133" name="Freeform 5"/>
          <p:cNvSpPr>
            <a:spLocks noChangeArrowheads="1"/>
          </p:cNvSpPr>
          <p:nvPr/>
        </p:nvSpPr>
        <p:spPr bwMode="auto">
          <a:xfrm>
            <a:off x="263525" y="896938"/>
            <a:ext cx="8518525" cy="69850"/>
          </a:xfrm>
          <a:custGeom>
            <a:avLst/>
            <a:gdLst/>
            <a:ahLst/>
            <a:cxnLst>
              <a:cxn ang="0">
                <a:pos x="0" y="44"/>
              </a:cxn>
              <a:cxn ang="0">
                <a:pos x="0" y="0"/>
              </a:cxn>
              <a:cxn ang="0">
                <a:pos x="5366" y="0"/>
              </a:cxn>
              <a:cxn ang="0">
                <a:pos x="5351" y="15"/>
              </a:cxn>
              <a:cxn ang="0">
                <a:pos x="15" y="15"/>
              </a:cxn>
              <a:cxn ang="0">
                <a:pos x="15" y="29"/>
              </a:cxn>
              <a:cxn ang="0">
                <a:pos x="0" y="44"/>
              </a:cxn>
            </a:cxnLst>
            <a:rect l="0" t="0" r="r" b="b"/>
            <a:pathLst>
              <a:path w="5366" h="44">
                <a:moveTo>
                  <a:pt x="0" y="44"/>
                </a:moveTo>
                <a:lnTo>
                  <a:pt x="0" y="0"/>
                </a:lnTo>
                <a:lnTo>
                  <a:pt x="5366" y="0"/>
                </a:lnTo>
                <a:lnTo>
                  <a:pt x="5351" y="15"/>
                </a:lnTo>
                <a:lnTo>
                  <a:pt x="15" y="15"/>
                </a:lnTo>
                <a:lnTo>
                  <a:pt x="15" y="29"/>
                </a:lnTo>
                <a:lnTo>
                  <a:pt x="0" y="44"/>
                </a:lnTo>
                <a:close/>
              </a:path>
            </a:pathLst>
          </a:custGeom>
          <a:solidFill>
            <a:srgbClr val="C1C6D6"/>
          </a:solidFill>
          <a:ln w="9525">
            <a:noFill/>
            <a:round/>
            <a:headEnd/>
            <a:tailEnd/>
          </a:ln>
        </p:spPr>
        <p:txBody>
          <a:bodyPr/>
          <a:lstStyle/>
          <a:p>
            <a:endParaRPr lang="en-CA"/>
          </a:p>
        </p:txBody>
      </p:sp>
      <p:sp>
        <p:nvSpPr>
          <p:cNvPr id="432135" name="Freeform 7"/>
          <p:cNvSpPr>
            <a:spLocks noChangeArrowheads="1"/>
          </p:cNvSpPr>
          <p:nvPr/>
        </p:nvSpPr>
        <p:spPr bwMode="auto">
          <a:xfrm>
            <a:off x="-142908" y="5516563"/>
            <a:ext cx="7091172" cy="360362"/>
          </a:xfrm>
          <a:custGeom>
            <a:avLst/>
            <a:gdLst/>
            <a:ahLst/>
            <a:cxnLst>
              <a:cxn ang="0">
                <a:pos x="0" y="104"/>
              </a:cxn>
              <a:cxn ang="0">
                <a:pos x="4481" y="104"/>
              </a:cxn>
              <a:cxn ang="0">
                <a:pos x="4481" y="182"/>
              </a:cxn>
              <a:cxn ang="0">
                <a:pos x="4925" y="91"/>
              </a:cxn>
              <a:cxn ang="0">
                <a:pos x="4481" y="0"/>
              </a:cxn>
              <a:cxn ang="0">
                <a:pos x="4481" y="78"/>
              </a:cxn>
              <a:cxn ang="0">
                <a:pos x="0" y="78"/>
              </a:cxn>
              <a:cxn ang="0">
                <a:pos x="0" y="104"/>
              </a:cxn>
              <a:cxn ang="0">
                <a:pos x="0" y="104"/>
              </a:cxn>
            </a:cxnLst>
            <a:rect l="0" t="0" r="r" b="b"/>
            <a:pathLst>
              <a:path w="4925" h="182">
                <a:moveTo>
                  <a:pt x="0" y="104"/>
                </a:moveTo>
                <a:lnTo>
                  <a:pt x="4481" y="104"/>
                </a:lnTo>
                <a:lnTo>
                  <a:pt x="4481" y="182"/>
                </a:lnTo>
                <a:lnTo>
                  <a:pt x="4925" y="91"/>
                </a:lnTo>
                <a:lnTo>
                  <a:pt x="4481" y="0"/>
                </a:lnTo>
                <a:lnTo>
                  <a:pt x="4481" y="78"/>
                </a:lnTo>
                <a:lnTo>
                  <a:pt x="0" y="78"/>
                </a:lnTo>
                <a:lnTo>
                  <a:pt x="0" y="104"/>
                </a:lnTo>
                <a:lnTo>
                  <a:pt x="0" y="104"/>
                </a:lnTo>
                <a:close/>
              </a:path>
            </a:pathLst>
          </a:custGeom>
          <a:solidFill>
            <a:srgbClr val="008000"/>
          </a:solidFill>
          <a:ln w="63500">
            <a:solidFill>
              <a:srgbClr val="008000"/>
            </a:solidFill>
            <a:prstDash val="solid"/>
            <a:round/>
            <a:headEnd/>
            <a:tailEnd/>
          </a:ln>
        </p:spPr>
        <p:txBody>
          <a:bodyPr/>
          <a:lstStyle/>
          <a:p>
            <a:endParaRPr lang="en-CA"/>
          </a:p>
        </p:txBody>
      </p:sp>
      <p:sp>
        <p:nvSpPr>
          <p:cNvPr id="432137" name="Freeform 9"/>
          <p:cNvSpPr>
            <a:spLocks/>
          </p:cNvSpPr>
          <p:nvPr/>
        </p:nvSpPr>
        <p:spPr bwMode="auto">
          <a:xfrm>
            <a:off x="2195513" y="4652963"/>
            <a:ext cx="4805379" cy="1046162"/>
          </a:xfrm>
          <a:custGeom>
            <a:avLst/>
            <a:gdLst/>
            <a:ahLst/>
            <a:cxnLst>
              <a:cxn ang="0">
                <a:pos x="0" y="416"/>
              </a:cxn>
              <a:cxn ang="0">
                <a:pos x="318" y="371"/>
              </a:cxn>
              <a:cxn ang="0">
                <a:pos x="681" y="53"/>
              </a:cxn>
              <a:cxn ang="0">
                <a:pos x="2722" y="53"/>
              </a:cxn>
            </a:cxnLst>
            <a:rect l="0" t="0" r="r" b="b"/>
            <a:pathLst>
              <a:path w="2722" h="432">
                <a:moveTo>
                  <a:pt x="0" y="416"/>
                </a:moveTo>
                <a:cubicBezTo>
                  <a:pt x="102" y="424"/>
                  <a:pt x="204" y="432"/>
                  <a:pt x="318" y="371"/>
                </a:cubicBezTo>
                <a:cubicBezTo>
                  <a:pt x="432" y="310"/>
                  <a:pt x="280" y="106"/>
                  <a:pt x="681" y="53"/>
                </a:cubicBezTo>
                <a:cubicBezTo>
                  <a:pt x="1082" y="0"/>
                  <a:pt x="2382" y="53"/>
                  <a:pt x="2722" y="53"/>
                </a:cubicBezTo>
              </a:path>
            </a:pathLst>
          </a:custGeom>
          <a:noFill/>
          <a:ln w="95250" cap="flat" cmpd="sng">
            <a:solidFill>
              <a:srgbClr val="993300"/>
            </a:solidFill>
            <a:prstDash val="solid"/>
            <a:round/>
            <a:headEnd/>
            <a:tailEnd type="triangle" w="med" len="med"/>
          </a:ln>
          <a:effectLst/>
        </p:spPr>
        <p:txBody>
          <a:bodyPr/>
          <a:lstStyle/>
          <a:p>
            <a:endParaRPr lang="en-CA"/>
          </a:p>
        </p:txBody>
      </p:sp>
      <p:sp>
        <p:nvSpPr>
          <p:cNvPr id="432147" name="Text Box 19"/>
          <p:cNvSpPr txBox="1">
            <a:spLocks noChangeArrowheads="1"/>
          </p:cNvSpPr>
          <p:nvPr/>
        </p:nvSpPr>
        <p:spPr bwMode="auto">
          <a:xfrm>
            <a:off x="3402678" y="4348599"/>
            <a:ext cx="3397935" cy="366713"/>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800040"/>
                </a:solidFill>
              </a:rPr>
              <a:t>Local      Settled Agriculture</a:t>
            </a:r>
            <a:endParaRPr lang="en-CA" b="1" dirty="0">
              <a:solidFill>
                <a:srgbClr val="800040"/>
              </a:solidFill>
            </a:endParaRPr>
          </a:p>
        </p:txBody>
      </p:sp>
      <p:sp>
        <p:nvSpPr>
          <p:cNvPr id="13" name="Rectangle 6"/>
          <p:cNvSpPr txBox="1">
            <a:spLocks noChangeArrowheads="1"/>
          </p:cNvSpPr>
          <p:nvPr/>
        </p:nvSpPr>
        <p:spPr bwMode="auto">
          <a:xfrm>
            <a:off x="0" y="5929330"/>
            <a:ext cx="9144000" cy="246221"/>
          </a:xfrm>
          <a:prstGeom prst="rect">
            <a:avLst/>
          </a:prstGeom>
          <a:noFill/>
          <a:ln>
            <a:miter lim="800000"/>
            <a:headEnd/>
            <a:tailEnd/>
          </a:ln>
        </p:spPr>
        <p:txBody>
          <a:bodyPr wrap="square" lIns="0" tIns="0" rIns="0" bIns="0">
            <a:spAutoFit/>
          </a:bodyPr>
          <a:lstStyle/>
          <a:p>
            <a:pPr marL="0" marR="0" lvl="0" indent="0" algn="l" defTabSz="381000" rtl="0" eaLnBrk="0" fontAlgn="base" latinLnBrk="0" hangingPunct="0">
              <a:lnSpc>
                <a:spcPct val="80000"/>
              </a:lnSpc>
              <a:spcBef>
                <a:spcPct val="0"/>
              </a:spcBef>
              <a:spcAft>
                <a:spcPct val="0"/>
              </a:spcAft>
              <a:buClrTx/>
              <a:buSzTx/>
              <a:buFontTx/>
              <a:buNone/>
              <a:tabLst/>
              <a:defRPr/>
            </a:pPr>
            <a:r>
              <a:rPr kumimoji="0" lang="en-CA" sz="2000" b="1" i="0" u="none" strike="noStrike" kern="0" cap="none" spc="0" normalizeH="0" baseline="0" noProof="0" dirty="0" smtClean="0">
                <a:ln>
                  <a:noFill/>
                </a:ln>
                <a:solidFill>
                  <a:srgbClr val="000080"/>
                </a:solidFill>
                <a:effectLst/>
                <a:uLnTx/>
                <a:uFillTx/>
                <a:latin typeface="Futura Md BT" pitchFamily="34" charset="0"/>
              </a:rPr>
              <a:t>-200,000	  	 -10,000			</a:t>
            </a:r>
            <a:r>
              <a:rPr lang="en-CA" b="1" kern="0" noProof="0" dirty="0">
                <a:solidFill>
                  <a:srgbClr val="000080"/>
                </a:solidFill>
                <a:latin typeface="Futura Md BT" pitchFamily="34" charset="0"/>
              </a:rPr>
              <a:t> </a:t>
            </a:r>
            <a:r>
              <a:rPr lang="en-CA" b="1" kern="0" noProof="0" dirty="0" smtClean="0">
                <a:solidFill>
                  <a:srgbClr val="000080"/>
                </a:solidFill>
                <a:latin typeface="Futura Md BT" pitchFamily="34" charset="0"/>
              </a:rPr>
              <a:t>   </a:t>
            </a:r>
            <a:r>
              <a:rPr lang="en-CA" b="1" kern="0" dirty="0" smtClean="0">
                <a:solidFill>
                  <a:srgbClr val="000080"/>
                </a:solidFill>
                <a:latin typeface="Futura Md BT" pitchFamily="34" charset="0"/>
              </a:rPr>
              <a:t>-5,500</a:t>
            </a:r>
            <a:r>
              <a:rPr kumimoji="0" lang="en-CA" sz="2000" b="1" i="0" u="none" strike="noStrike" kern="0" cap="none" spc="0" normalizeH="0" baseline="0" noProof="0" dirty="0" smtClean="0">
                <a:ln>
                  <a:noFill/>
                </a:ln>
                <a:solidFill>
                  <a:srgbClr val="000080"/>
                </a:solidFill>
                <a:effectLst/>
                <a:uLnTx/>
                <a:uFillTx/>
                <a:latin typeface="Futura Md BT" pitchFamily="34" charset="0"/>
              </a:rPr>
              <a:t>	      -1000    		   2017                 2300</a:t>
            </a:r>
            <a:endParaRPr kumimoji="0" lang="en-CA" sz="2000" b="1" i="0" u="none" strike="noStrike" kern="0" cap="none" spc="0" normalizeH="0" baseline="0" noProof="0" dirty="0">
              <a:ln>
                <a:noFill/>
              </a:ln>
              <a:solidFill>
                <a:srgbClr val="000080"/>
              </a:solidFill>
              <a:effectLst/>
              <a:uLnTx/>
              <a:uFillTx/>
              <a:latin typeface="Futura Md BT" pitchFamily="34" charset="0"/>
            </a:endParaRPr>
          </a:p>
        </p:txBody>
      </p:sp>
      <p:sp>
        <p:nvSpPr>
          <p:cNvPr id="19" name="Text Box 17"/>
          <p:cNvSpPr txBox="1">
            <a:spLocks noChangeArrowheads="1"/>
          </p:cNvSpPr>
          <p:nvPr/>
        </p:nvSpPr>
        <p:spPr bwMode="auto">
          <a:xfrm>
            <a:off x="4276278" y="3552452"/>
            <a:ext cx="3054402" cy="369332"/>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FF0000"/>
                </a:solidFill>
              </a:rPr>
              <a:t>Regional        Empires</a:t>
            </a:r>
            <a:endParaRPr lang="en-CA" b="1" dirty="0">
              <a:solidFill>
                <a:srgbClr val="FF0000"/>
              </a:solidFill>
            </a:endParaRPr>
          </a:p>
        </p:txBody>
      </p:sp>
      <p:sp>
        <p:nvSpPr>
          <p:cNvPr id="20" name="Freeform 12"/>
          <p:cNvSpPr>
            <a:spLocks/>
          </p:cNvSpPr>
          <p:nvPr/>
        </p:nvSpPr>
        <p:spPr bwMode="auto">
          <a:xfrm>
            <a:off x="4000496" y="3857628"/>
            <a:ext cx="3000396" cy="906459"/>
          </a:xfrm>
          <a:custGeom>
            <a:avLst/>
            <a:gdLst/>
            <a:ahLst/>
            <a:cxnLst>
              <a:cxn ang="0">
                <a:pos x="0" y="416"/>
              </a:cxn>
              <a:cxn ang="0">
                <a:pos x="318" y="371"/>
              </a:cxn>
              <a:cxn ang="0">
                <a:pos x="681" y="53"/>
              </a:cxn>
              <a:cxn ang="0">
                <a:pos x="2722" y="53"/>
              </a:cxn>
            </a:cxnLst>
            <a:rect l="0" t="0" r="r" b="b"/>
            <a:pathLst>
              <a:path w="2722" h="432">
                <a:moveTo>
                  <a:pt x="0" y="416"/>
                </a:moveTo>
                <a:cubicBezTo>
                  <a:pt x="102" y="424"/>
                  <a:pt x="204" y="432"/>
                  <a:pt x="318" y="371"/>
                </a:cubicBezTo>
                <a:cubicBezTo>
                  <a:pt x="432" y="310"/>
                  <a:pt x="280" y="106"/>
                  <a:pt x="681" y="53"/>
                </a:cubicBezTo>
                <a:cubicBezTo>
                  <a:pt x="1082" y="0"/>
                  <a:pt x="2382" y="53"/>
                  <a:pt x="2722" y="53"/>
                </a:cubicBezTo>
              </a:path>
            </a:pathLst>
          </a:custGeom>
          <a:noFill/>
          <a:ln w="95250" cap="flat" cmpd="sng">
            <a:solidFill>
              <a:srgbClr val="FF0000"/>
            </a:solidFill>
            <a:prstDash val="solid"/>
            <a:round/>
            <a:headEnd/>
            <a:tailEnd type="triangle" w="med" len="med"/>
          </a:ln>
          <a:effectLst/>
        </p:spPr>
        <p:txBody>
          <a:bodyPr/>
          <a:lstStyle/>
          <a:p>
            <a:endParaRPr lang="en-CA"/>
          </a:p>
        </p:txBody>
      </p:sp>
      <p:sp>
        <p:nvSpPr>
          <p:cNvPr id="28" name="Freeform 15"/>
          <p:cNvSpPr>
            <a:spLocks/>
          </p:cNvSpPr>
          <p:nvPr/>
        </p:nvSpPr>
        <p:spPr bwMode="auto">
          <a:xfrm>
            <a:off x="5286380" y="3214686"/>
            <a:ext cx="1714512" cy="717552"/>
          </a:xfrm>
          <a:custGeom>
            <a:avLst/>
            <a:gdLst/>
            <a:ahLst/>
            <a:cxnLst>
              <a:cxn ang="0">
                <a:pos x="0" y="506"/>
              </a:cxn>
              <a:cxn ang="0">
                <a:pos x="362" y="370"/>
              </a:cxn>
              <a:cxn ang="0">
                <a:pos x="499" y="53"/>
              </a:cxn>
              <a:cxn ang="0">
                <a:pos x="907" y="53"/>
              </a:cxn>
            </a:cxnLst>
            <a:rect l="0" t="0" r="r" b="b"/>
            <a:pathLst>
              <a:path w="907" h="506">
                <a:moveTo>
                  <a:pt x="0" y="506"/>
                </a:moveTo>
                <a:cubicBezTo>
                  <a:pt x="139" y="476"/>
                  <a:pt x="279" y="446"/>
                  <a:pt x="362" y="370"/>
                </a:cubicBezTo>
                <a:cubicBezTo>
                  <a:pt x="445" y="294"/>
                  <a:pt x="408" y="106"/>
                  <a:pt x="499" y="53"/>
                </a:cubicBezTo>
                <a:cubicBezTo>
                  <a:pt x="590" y="0"/>
                  <a:pt x="847" y="53"/>
                  <a:pt x="907" y="53"/>
                </a:cubicBezTo>
              </a:path>
            </a:pathLst>
          </a:custGeom>
          <a:noFill/>
          <a:ln w="95250" cap="flat" cmpd="sng">
            <a:solidFill>
              <a:srgbClr val="0000FF"/>
            </a:solidFill>
            <a:prstDash val="solid"/>
            <a:round/>
            <a:headEnd/>
            <a:tailEnd type="triangle" w="med" len="med"/>
          </a:ln>
          <a:effectLst/>
        </p:spPr>
        <p:txBody>
          <a:bodyPr/>
          <a:lstStyle/>
          <a:p>
            <a:endParaRPr lang="en-CA"/>
          </a:p>
        </p:txBody>
      </p:sp>
      <p:sp>
        <p:nvSpPr>
          <p:cNvPr id="33" name="Text Box 18"/>
          <p:cNvSpPr txBox="1">
            <a:spLocks noChangeArrowheads="1"/>
          </p:cNvSpPr>
          <p:nvPr/>
        </p:nvSpPr>
        <p:spPr bwMode="auto">
          <a:xfrm>
            <a:off x="5286380" y="2747175"/>
            <a:ext cx="2374900" cy="369332"/>
          </a:xfrm>
          <a:prstGeom prst="rect">
            <a:avLst/>
          </a:prstGeom>
          <a:noFill/>
          <a:ln w="10033" algn="ctr">
            <a:noFill/>
            <a:prstDash val="sysDot"/>
            <a:miter lim="800000"/>
            <a:headEnd/>
            <a:tailEnd/>
          </a:ln>
          <a:effectLst/>
        </p:spPr>
        <p:txBody>
          <a:bodyPr>
            <a:spAutoFit/>
          </a:bodyPr>
          <a:lstStyle/>
          <a:p>
            <a:pPr algn="ctr">
              <a:spcBef>
                <a:spcPts val="0"/>
              </a:spcBef>
            </a:pPr>
            <a:r>
              <a:rPr lang="en-CA" b="1" dirty="0" smtClean="0">
                <a:solidFill>
                  <a:srgbClr val="0000CC"/>
                </a:solidFill>
              </a:rPr>
              <a:t>Modern/Industrial</a:t>
            </a:r>
          </a:p>
        </p:txBody>
      </p:sp>
      <p:pic>
        <p:nvPicPr>
          <p:cNvPr id="62" name="Picture 14" descr="FCLogo_FINALcolour (1)"/>
          <p:cNvPicPr>
            <a:picLocks noChangeAspect="1" noChangeArrowheads="1"/>
          </p:cNvPicPr>
          <p:nvPr/>
        </p:nvPicPr>
        <p:blipFill>
          <a:blip r:embed="rId3" cstate="print"/>
          <a:srcRect/>
          <a:stretch>
            <a:fillRect/>
          </a:stretch>
        </p:blipFill>
        <p:spPr bwMode="auto">
          <a:xfrm>
            <a:off x="8003053" y="6286520"/>
            <a:ext cx="1140947" cy="571480"/>
          </a:xfrm>
          <a:prstGeom prst="rect">
            <a:avLst/>
          </a:prstGeom>
          <a:noFill/>
        </p:spPr>
      </p:pic>
      <p:sp>
        <p:nvSpPr>
          <p:cNvPr id="50" name="Oval 49"/>
          <p:cNvSpPr/>
          <p:nvPr/>
        </p:nvSpPr>
        <p:spPr>
          <a:xfrm>
            <a:off x="6402392" y="3179371"/>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p:cNvSpPr/>
          <p:nvPr/>
        </p:nvSpPr>
        <p:spPr>
          <a:xfrm>
            <a:off x="1219953" y="5616639"/>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p:cNvCxnSpPr/>
          <p:nvPr/>
        </p:nvCxnSpPr>
        <p:spPr bwMode="auto">
          <a:xfrm>
            <a:off x="1291391" y="5670678"/>
            <a:ext cx="5665272" cy="17399"/>
          </a:xfrm>
          <a:prstGeom prst="line">
            <a:avLst/>
          </a:prstGeom>
          <a:solidFill>
            <a:schemeClr val="bg1"/>
          </a:solidFill>
          <a:ln w="19050" cap="flat" cmpd="sng" algn="ctr">
            <a:solidFill>
              <a:srgbClr val="FFFF00"/>
            </a:solidFill>
            <a:prstDash val="solid"/>
            <a:round/>
            <a:headEnd type="none" w="med" len="med"/>
            <a:tailEnd type="none" w="med" len="med"/>
          </a:ln>
          <a:effectLst/>
        </p:spPr>
      </p:cxnSp>
      <p:sp>
        <p:nvSpPr>
          <p:cNvPr id="30" name="Oval 29"/>
          <p:cNvSpPr/>
          <p:nvPr/>
        </p:nvSpPr>
        <p:spPr>
          <a:xfrm>
            <a:off x="1568240" y="561688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4545003" y="3965448"/>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bwMode="auto">
          <a:xfrm>
            <a:off x="0" y="1052736"/>
            <a:ext cx="107504" cy="4587031"/>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1950382" y="3228560"/>
            <a:ext cx="4468381" cy="307777"/>
          </a:xfrm>
          <a:prstGeom prst="rect">
            <a:avLst/>
          </a:prstGeom>
          <a:noFill/>
        </p:spPr>
        <p:txBody>
          <a:bodyPr wrap="square" rtlCol="0">
            <a:spAutoFit/>
          </a:bodyPr>
          <a:lstStyle/>
          <a:p>
            <a:r>
              <a:rPr lang="en-CA" sz="1400" b="1" dirty="0" smtClean="0"/>
              <a:t>Degree of living complexity that can be lived with. </a:t>
            </a:r>
            <a:endParaRPr lang="en-CA" sz="1400" b="1" dirty="0"/>
          </a:p>
        </p:txBody>
      </p:sp>
      <p:sp>
        <p:nvSpPr>
          <p:cNvPr id="4" name="TextBox 3"/>
          <p:cNvSpPr txBox="1"/>
          <p:nvPr/>
        </p:nvSpPr>
        <p:spPr>
          <a:xfrm>
            <a:off x="3636449" y="6212540"/>
            <a:ext cx="1502992" cy="584775"/>
          </a:xfrm>
          <a:prstGeom prst="rect">
            <a:avLst/>
          </a:prstGeom>
          <a:noFill/>
        </p:spPr>
        <p:txBody>
          <a:bodyPr wrap="square" rtlCol="0">
            <a:spAutoFit/>
          </a:bodyPr>
          <a:lstStyle/>
          <a:p>
            <a:pPr algn="ctr"/>
            <a:r>
              <a:rPr lang="en-CA" b="1" dirty="0" smtClean="0"/>
              <a:t>Time</a:t>
            </a:r>
          </a:p>
          <a:p>
            <a:pPr algn="ctr"/>
            <a:r>
              <a:rPr lang="en-CA" sz="1400" b="1" dirty="0" smtClean="0"/>
              <a:t>Not to scale.</a:t>
            </a:r>
            <a:endParaRPr lang="en-CA" sz="1400" b="1" dirty="0"/>
          </a:p>
        </p:txBody>
      </p:sp>
      <p:sp>
        <p:nvSpPr>
          <p:cNvPr id="34" name="Text Box 20"/>
          <p:cNvSpPr txBox="1">
            <a:spLocks noChangeArrowheads="1"/>
          </p:cNvSpPr>
          <p:nvPr/>
        </p:nvSpPr>
        <p:spPr bwMode="auto">
          <a:xfrm>
            <a:off x="2729984" y="5310045"/>
            <a:ext cx="3672408" cy="369332"/>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009900"/>
                </a:solidFill>
              </a:rPr>
              <a:t>Small Group Nomadic</a:t>
            </a:r>
            <a:endParaRPr lang="en-CA" b="1" dirty="0">
              <a:solidFill>
                <a:srgbClr val="009900"/>
              </a:solidFill>
            </a:endParaRPr>
          </a:p>
        </p:txBody>
      </p:sp>
    </p:spTree>
    <p:extLst>
      <p:ext uri="{BB962C8B-B14F-4D97-AF65-F5344CB8AC3E}">
        <p14:creationId xmlns:p14="http://schemas.microsoft.com/office/powerpoint/2010/main" val="37077738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idx="4294967295"/>
          </p:nvPr>
        </p:nvSpPr>
        <p:spPr bwMode="auto">
          <a:xfrm>
            <a:off x="285741" y="394973"/>
            <a:ext cx="8518525" cy="492443"/>
          </a:xfrm>
          <a:prstGeom prst="rect">
            <a:avLst/>
          </a:prstGeom>
          <a:noFill/>
          <a:ln>
            <a:miter lim="800000"/>
            <a:headEnd/>
            <a:tailEnd/>
          </a:ln>
        </p:spPr>
        <p:txBody>
          <a:bodyPr lIns="0" tIns="0" rIns="0" bIns="0">
            <a:spAutoFit/>
          </a:bodyPr>
          <a:lstStyle/>
          <a:p>
            <a:pPr algn="l" defTabSz="381000"/>
            <a:r>
              <a:rPr lang="en-CA" sz="3200" b="1" dirty="0" smtClean="0">
                <a:solidFill>
                  <a:srgbClr val="800040"/>
                </a:solidFill>
                <a:latin typeface="+mn-lt"/>
              </a:rPr>
              <a:t>Official M/I Expectations</a:t>
            </a:r>
            <a:endParaRPr lang="en-CA" sz="3200" b="1" dirty="0">
              <a:solidFill>
                <a:srgbClr val="800040"/>
              </a:solidFill>
              <a:latin typeface="+mn-lt"/>
            </a:endParaRPr>
          </a:p>
        </p:txBody>
      </p:sp>
      <p:sp>
        <p:nvSpPr>
          <p:cNvPr id="432131" name="Rectangle 3"/>
          <p:cNvSpPr>
            <a:spLocks noChangeArrowheads="1"/>
          </p:cNvSpPr>
          <p:nvPr/>
        </p:nvSpPr>
        <p:spPr bwMode="auto">
          <a:xfrm>
            <a:off x="287338" y="920750"/>
            <a:ext cx="8470900" cy="22225"/>
          </a:xfrm>
          <a:prstGeom prst="rect">
            <a:avLst/>
          </a:prstGeom>
          <a:solidFill>
            <a:srgbClr val="667299"/>
          </a:solidFill>
          <a:ln w="9525">
            <a:noFill/>
            <a:miter lim="800000"/>
            <a:headEnd/>
            <a:tailEnd/>
          </a:ln>
        </p:spPr>
        <p:txBody>
          <a:bodyPr/>
          <a:lstStyle/>
          <a:p>
            <a:endParaRPr lang="en-CA"/>
          </a:p>
        </p:txBody>
      </p:sp>
      <p:sp>
        <p:nvSpPr>
          <p:cNvPr id="432132" name="Freeform 4"/>
          <p:cNvSpPr>
            <a:spLocks noChangeArrowheads="1"/>
          </p:cNvSpPr>
          <p:nvPr/>
        </p:nvSpPr>
        <p:spPr bwMode="auto">
          <a:xfrm>
            <a:off x="263525" y="896938"/>
            <a:ext cx="8518525" cy="69850"/>
          </a:xfrm>
          <a:custGeom>
            <a:avLst/>
            <a:gdLst/>
            <a:ahLst/>
            <a:cxnLst>
              <a:cxn ang="0">
                <a:pos x="0" y="44"/>
              </a:cxn>
              <a:cxn ang="0">
                <a:pos x="5366" y="44"/>
              </a:cxn>
              <a:cxn ang="0">
                <a:pos x="5366" y="0"/>
              </a:cxn>
              <a:cxn ang="0">
                <a:pos x="5351" y="15"/>
              </a:cxn>
              <a:cxn ang="0">
                <a:pos x="5351" y="29"/>
              </a:cxn>
              <a:cxn ang="0">
                <a:pos x="15" y="29"/>
              </a:cxn>
              <a:cxn ang="0">
                <a:pos x="0" y="44"/>
              </a:cxn>
            </a:cxnLst>
            <a:rect l="0" t="0" r="r" b="b"/>
            <a:pathLst>
              <a:path w="5366" h="44">
                <a:moveTo>
                  <a:pt x="0" y="44"/>
                </a:moveTo>
                <a:lnTo>
                  <a:pt x="5366" y="44"/>
                </a:lnTo>
                <a:lnTo>
                  <a:pt x="5366" y="0"/>
                </a:lnTo>
                <a:lnTo>
                  <a:pt x="5351" y="15"/>
                </a:lnTo>
                <a:lnTo>
                  <a:pt x="5351" y="29"/>
                </a:lnTo>
                <a:lnTo>
                  <a:pt x="15" y="29"/>
                </a:lnTo>
                <a:lnTo>
                  <a:pt x="0" y="44"/>
                </a:lnTo>
                <a:close/>
              </a:path>
            </a:pathLst>
          </a:custGeom>
          <a:solidFill>
            <a:srgbClr val="33394C"/>
          </a:solidFill>
          <a:ln w="9525">
            <a:noFill/>
            <a:round/>
            <a:headEnd/>
            <a:tailEnd/>
          </a:ln>
        </p:spPr>
        <p:txBody>
          <a:bodyPr/>
          <a:lstStyle/>
          <a:p>
            <a:endParaRPr lang="en-CA"/>
          </a:p>
        </p:txBody>
      </p:sp>
      <p:sp>
        <p:nvSpPr>
          <p:cNvPr id="432133" name="Freeform 5"/>
          <p:cNvSpPr>
            <a:spLocks noChangeArrowheads="1"/>
          </p:cNvSpPr>
          <p:nvPr/>
        </p:nvSpPr>
        <p:spPr bwMode="auto">
          <a:xfrm>
            <a:off x="263525" y="896938"/>
            <a:ext cx="8518525" cy="69850"/>
          </a:xfrm>
          <a:custGeom>
            <a:avLst/>
            <a:gdLst/>
            <a:ahLst/>
            <a:cxnLst>
              <a:cxn ang="0">
                <a:pos x="0" y="44"/>
              </a:cxn>
              <a:cxn ang="0">
                <a:pos x="0" y="0"/>
              </a:cxn>
              <a:cxn ang="0">
                <a:pos x="5366" y="0"/>
              </a:cxn>
              <a:cxn ang="0">
                <a:pos x="5351" y="15"/>
              </a:cxn>
              <a:cxn ang="0">
                <a:pos x="15" y="15"/>
              </a:cxn>
              <a:cxn ang="0">
                <a:pos x="15" y="29"/>
              </a:cxn>
              <a:cxn ang="0">
                <a:pos x="0" y="44"/>
              </a:cxn>
            </a:cxnLst>
            <a:rect l="0" t="0" r="r" b="b"/>
            <a:pathLst>
              <a:path w="5366" h="44">
                <a:moveTo>
                  <a:pt x="0" y="44"/>
                </a:moveTo>
                <a:lnTo>
                  <a:pt x="0" y="0"/>
                </a:lnTo>
                <a:lnTo>
                  <a:pt x="5366" y="0"/>
                </a:lnTo>
                <a:lnTo>
                  <a:pt x="5351" y="15"/>
                </a:lnTo>
                <a:lnTo>
                  <a:pt x="15" y="15"/>
                </a:lnTo>
                <a:lnTo>
                  <a:pt x="15" y="29"/>
                </a:lnTo>
                <a:lnTo>
                  <a:pt x="0" y="44"/>
                </a:lnTo>
                <a:close/>
              </a:path>
            </a:pathLst>
          </a:custGeom>
          <a:solidFill>
            <a:srgbClr val="C1C6D6"/>
          </a:solidFill>
          <a:ln w="9525">
            <a:noFill/>
            <a:round/>
            <a:headEnd/>
            <a:tailEnd/>
          </a:ln>
        </p:spPr>
        <p:txBody>
          <a:bodyPr/>
          <a:lstStyle/>
          <a:p>
            <a:endParaRPr lang="en-CA"/>
          </a:p>
        </p:txBody>
      </p:sp>
      <p:sp>
        <p:nvSpPr>
          <p:cNvPr id="432135" name="Freeform 7"/>
          <p:cNvSpPr>
            <a:spLocks noChangeArrowheads="1"/>
          </p:cNvSpPr>
          <p:nvPr/>
        </p:nvSpPr>
        <p:spPr bwMode="auto">
          <a:xfrm>
            <a:off x="-142908" y="5516563"/>
            <a:ext cx="7091172" cy="360362"/>
          </a:xfrm>
          <a:custGeom>
            <a:avLst/>
            <a:gdLst/>
            <a:ahLst/>
            <a:cxnLst>
              <a:cxn ang="0">
                <a:pos x="0" y="104"/>
              </a:cxn>
              <a:cxn ang="0">
                <a:pos x="4481" y="104"/>
              </a:cxn>
              <a:cxn ang="0">
                <a:pos x="4481" y="182"/>
              </a:cxn>
              <a:cxn ang="0">
                <a:pos x="4925" y="91"/>
              </a:cxn>
              <a:cxn ang="0">
                <a:pos x="4481" y="0"/>
              </a:cxn>
              <a:cxn ang="0">
                <a:pos x="4481" y="78"/>
              </a:cxn>
              <a:cxn ang="0">
                <a:pos x="0" y="78"/>
              </a:cxn>
              <a:cxn ang="0">
                <a:pos x="0" y="104"/>
              </a:cxn>
              <a:cxn ang="0">
                <a:pos x="0" y="104"/>
              </a:cxn>
            </a:cxnLst>
            <a:rect l="0" t="0" r="r" b="b"/>
            <a:pathLst>
              <a:path w="4925" h="182">
                <a:moveTo>
                  <a:pt x="0" y="104"/>
                </a:moveTo>
                <a:lnTo>
                  <a:pt x="4481" y="104"/>
                </a:lnTo>
                <a:lnTo>
                  <a:pt x="4481" y="182"/>
                </a:lnTo>
                <a:lnTo>
                  <a:pt x="4925" y="91"/>
                </a:lnTo>
                <a:lnTo>
                  <a:pt x="4481" y="0"/>
                </a:lnTo>
                <a:lnTo>
                  <a:pt x="4481" y="78"/>
                </a:lnTo>
                <a:lnTo>
                  <a:pt x="0" y="78"/>
                </a:lnTo>
                <a:lnTo>
                  <a:pt x="0" y="104"/>
                </a:lnTo>
                <a:lnTo>
                  <a:pt x="0" y="104"/>
                </a:lnTo>
                <a:close/>
              </a:path>
            </a:pathLst>
          </a:custGeom>
          <a:solidFill>
            <a:srgbClr val="008000"/>
          </a:solidFill>
          <a:ln w="63500">
            <a:solidFill>
              <a:srgbClr val="008000"/>
            </a:solidFill>
            <a:prstDash val="solid"/>
            <a:round/>
            <a:headEnd/>
            <a:tailEnd/>
          </a:ln>
        </p:spPr>
        <p:txBody>
          <a:bodyPr/>
          <a:lstStyle/>
          <a:p>
            <a:endParaRPr lang="en-CA"/>
          </a:p>
        </p:txBody>
      </p:sp>
      <p:sp>
        <p:nvSpPr>
          <p:cNvPr id="432137" name="Freeform 9"/>
          <p:cNvSpPr>
            <a:spLocks/>
          </p:cNvSpPr>
          <p:nvPr/>
        </p:nvSpPr>
        <p:spPr bwMode="auto">
          <a:xfrm>
            <a:off x="2195513" y="4652963"/>
            <a:ext cx="4805379" cy="1046162"/>
          </a:xfrm>
          <a:custGeom>
            <a:avLst/>
            <a:gdLst/>
            <a:ahLst/>
            <a:cxnLst>
              <a:cxn ang="0">
                <a:pos x="0" y="416"/>
              </a:cxn>
              <a:cxn ang="0">
                <a:pos x="318" y="371"/>
              </a:cxn>
              <a:cxn ang="0">
                <a:pos x="681" y="53"/>
              </a:cxn>
              <a:cxn ang="0">
                <a:pos x="2722" y="53"/>
              </a:cxn>
            </a:cxnLst>
            <a:rect l="0" t="0" r="r" b="b"/>
            <a:pathLst>
              <a:path w="2722" h="432">
                <a:moveTo>
                  <a:pt x="0" y="416"/>
                </a:moveTo>
                <a:cubicBezTo>
                  <a:pt x="102" y="424"/>
                  <a:pt x="204" y="432"/>
                  <a:pt x="318" y="371"/>
                </a:cubicBezTo>
                <a:cubicBezTo>
                  <a:pt x="432" y="310"/>
                  <a:pt x="280" y="106"/>
                  <a:pt x="681" y="53"/>
                </a:cubicBezTo>
                <a:cubicBezTo>
                  <a:pt x="1082" y="0"/>
                  <a:pt x="2382" y="53"/>
                  <a:pt x="2722" y="53"/>
                </a:cubicBezTo>
              </a:path>
            </a:pathLst>
          </a:custGeom>
          <a:noFill/>
          <a:ln w="95250" cap="flat" cmpd="sng">
            <a:solidFill>
              <a:srgbClr val="993300"/>
            </a:solidFill>
            <a:prstDash val="solid"/>
            <a:round/>
            <a:headEnd/>
            <a:tailEnd type="triangle" w="med" len="med"/>
          </a:ln>
          <a:effectLst/>
        </p:spPr>
        <p:txBody>
          <a:bodyPr/>
          <a:lstStyle/>
          <a:p>
            <a:endParaRPr lang="en-CA"/>
          </a:p>
        </p:txBody>
      </p:sp>
      <p:sp>
        <p:nvSpPr>
          <p:cNvPr id="432138" name="Line 10"/>
          <p:cNvSpPr>
            <a:spLocks noChangeShapeType="1"/>
          </p:cNvSpPr>
          <p:nvPr/>
        </p:nvSpPr>
        <p:spPr bwMode="auto">
          <a:xfrm flipV="1">
            <a:off x="6992406" y="5675931"/>
            <a:ext cx="1944688" cy="6892"/>
          </a:xfrm>
          <a:prstGeom prst="line">
            <a:avLst/>
          </a:prstGeom>
          <a:noFill/>
          <a:ln w="63500">
            <a:solidFill>
              <a:srgbClr val="008000"/>
            </a:solidFill>
            <a:prstDash val="sysDot"/>
            <a:round/>
            <a:headEnd/>
            <a:tailEnd type="triangle" w="med" len="med"/>
          </a:ln>
          <a:effectLst/>
        </p:spPr>
        <p:txBody>
          <a:bodyPr/>
          <a:lstStyle/>
          <a:p>
            <a:endParaRPr lang="en-CA"/>
          </a:p>
        </p:txBody>
      </p:sp>
      <p:sp>
        <p:nvSpPr>
          <p:cNvPr id="432153" name="Line 25"/>
          <p:cNvSpPr>
            <a:spLocks noChangeShapeType="1"/>
          </p:cNvSpPr>
          <p:nvPr/>
        </p:nvSpPr>
        <p:spPr bwMode="auto">
          <a:xfrm flipV="1">
            <a:off x="7000893" y="3623889"/>
            <a:ext cx="1781158" cy="1140197"/>
          </a:xfrm>
          <a:prstGeom prst="line">
            <a:avLst/>
          </a:prstGeom>
          <a:noFill/>
          <a:ln w="63500">
            <a:solidFill>
              <a:srgbClr val="993300"/>
            </a:solidFill>
            <a:prstDash val="sysDot"/>
            <a:round/>
            <a:headEnd/>
            <a:tailEnd type="triangle" w="med" len="med"/>
          </a:ln>
          <a:effectLst/>
        </p:spPr>
        <p:txBody>
          <a:bodyPr/>
          <a:lstStyle/>
          <a:p>
            <a:endParaRPr lang="en-CA"/>
          </a:p>
        </p:txBody>
      </p:sp>
      <p:sp>
        <p:nvSpPr>
          <p:cNvPr id="13" name="Rectangle 6"/>
          <p:cNvSpPr txBox="1">
            <a:spLocks noChangeArrowheads="1"/>
          </p:cNvSpPr>
          <p:nvPr/>
        </p:nvSpPr>
        <p:spPr bwMode="auto">
          <a:xfrm>
            <a:off x="0" y="5929330"/>
            <a:ext cx="9144000" cy="246221"/>
          </a:xfrm>
          <a:prstGeom prst="rect">
            <a:avLst/>
          </a:prstGeom>
          <a:noFill/>
          <a:ln>
            <a:miter lim="800000"/>
            <a:headEnd/>
            <a:tailEnd/>
          </a:ln>
        </p:spPr>
        <p:txBody>
          <a:bodyPr wrap="square" lIns="0" tIns="0" rIns="0" bIns="0">
            <a:spAutoFit/>
          </a:bodyPr>
          <a:lstStyle/>
          <a:p>
            <a:pPr marL="0" marR="0" lvl="0" indent="0" algn="l" defTabSz="381000" rtl="0" eaLnBrk="0" fontAlgn="base" latinLnBrk="0" hangingPunct="0">
              <a:lnSpc>
                <a:spcPct val="80000"/>
              </a:lnSpc>
              <a:spcBef>
                <a:spcPct val="0"/>
              </a:spcBef>
              <a:spcAft>
                <a:spcPct val="0"/>
              </a:spcAft>
              <a:buClrTx/>
              <a:buSzTx/>
              <a:buFontTx/>
              <a:buNone/>
              <a:tabLst/>
              <a:defRPr/>
            </a:pPr>
            <a:r>
              <a:rPr kumimoji="0" lang="en-CA" sz="2000" b="1" i="0" u="none" strike="noStrike" kern="0" cap="none" spc="0" normalizeH="0" baseline="0" noProof="0" dirty="0" smtClean="0">
                <a:ln>
                  <a:noFill/>
                </a:ln>
                <a:solidFill>
                  <a:srgbClr val="000080"/>
                </a:solidFill>
                <a:effectLst/>
                <a:uLnTx/>
                <a:uFillTx/>
                <a:latin typeface="Futura Md BT" pitchFamily="34" charset="0"/>
              </a:rPr>
              <a:t>-200,000	  	 -10,000			</a:t>
            </a:r>
            <a:r>
              <a:rPr lang="en-CA" b="1" kern="0" noProof="0" dirty="0">
                <a:solidFill>
                  <a:srgbClr val="000080"/>
                </a:solidFill>
                <a:latin typeface="Futura Md BT" pitchFamily="34" charset="0"/>
              </a:rPr>
              <a:t> </a:t>
            </a:r>
            <a:r>
              <a:rPr lang="en-CA" b="1" kern="0" noProof="0" dirty="0" smtClean="0">
                <a:solidFill>
                  <a:srgbClr val="000080"/>
                </a:solidFill>
                <a:latin typeface="Futura Md BT" pitchFamily="34" charset="0"/>
              </a:rPr>
              <a:t>   </a:t>
            </a:r>
            <a:r>
              <a:rPr lang="en-CA" b="1" kern="0" dirty="0" smtClean="0">
                <a:solidFill>
                  <a:srgbClr val="000080"/>
                </a:solidFill>
                <a:latin typeface="Futura Md BT" pitchFamily="34" charset="0"/>
              </a:rPr>
              <a:t>-5,500</a:t>
            </a:r>
            <a:r>
              <a:rPr kumimoji="0" lang="en-CA" sz="2000" b="1" i="0" u="none" strike="noStrike" kern="0" cap="none" spc="0" normalizeH="0" baseline="0" noProof="0" dirty="0" smtClean="0">
                <a:ln>
                  <a:noFill/>
                </a:ln>
                <a:solidFill>
                  <a:srgbClr val="000080"/>
                </a:solidFill>
                <a:effectLst/>
                <a:uLnTx/>
                <a:uFillTx/>
                <a:latin typeface="Futura Md BT" pitchFamily="34" charset="0"/>
              </a:rPr>
              <a:t>	      -1000    		   2017                 2300</a:t>
            </a:r>
            <a:endParaRPr kumimoji="0" lang="en-CA" sz="2000" b="1" i="0" u="none" strike="noStrike" kern="0" cap="none" spc="0" normalizeH="0" baseline="0" noProof="0" dirty="0">
              <a:ln>
                <a:noFill/>
              </a:ln>
              <a:solidFill>
                <a:srgbClr val="000080"/>
              </a:solidFill>
              <a:effectLst/>
              <a:uLnTx/>
              <a:uFillTx/>
              <a:latin typeface="Futura Md BT" pitchFamily="34" charset="0"/>
            </a:endParaRPr>
          </a:p>
        </p:txBody>
      </p:sp>
      <p:sp>
        <p:nvSpPr>
          <p:cNvPr id="19" name="Text Box 17"/>
          <p:cNvSpPr txBox="1">
            <a:spLocks noChangeArrowheads="1"/>
          </p:cNvSpPr>
          <p:nvPr/>
        </p:nvSpPr>
        <p:spPr bwMode="auto">
          <a:xfrm>
            <a:off x="4276278" y="3552452"/>
            <a:ext cx="3054402" cy="369332"/>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FF0000"/>
                </a:solidFill>
              </a:rPr>
              <a:t>Regional        Empires</a:t>
            </a:r>
            <a:endParaRPr lang="en-CA" b="1" dirty="0">
              <a:solidFill>
                <a:srgbClr val="FF0000"/>
              </a:solidFill>
            </a:endParaRPr>
          </a:p>
        </p:txBody>
      </p:sp>
      <p:sp>
        <p:nvSpPr>
          <p:cNvPr id="20" name="Freeform 12"/>
          <p:cNvSpPr>
            <a:spLocks/>
          </p:cNvSpPr>
          <p:nvPr/>
        </p:nvSpPr>
        <p:spPr bwMode="auto">
          <a:xfrm>
            <a:off x="4000496" y="3857628"/>
            <a:ext cx="3000396" cy="906459"/>
          </a:xfrm>
          <a:custGeom>
            <a:avLst/>
            <a:gdLst/>
            <a:ahLst/>
            <a:cxnLst>
              <a:cxn ang="0">
                <a:pos x="0" y="416"/>
              </a:cxn>
              <a:cxn ang="0">
                <a:pos x="318" y="371"/>
              </a:cxn>
              <a:cxn ang="0">
                <a:pos x="681" y="53"/>
              </a:cxn>
              <a:cxn ang="0">
                <a:pos x="2722" y="53"/>
              </a:cxn>
            </a:cxnLst>
            <a:rect l="0" t="0" r="r" b="b"/>
            <a:pathLst>
              <a:path w="2722" h="432">
                <a:moveTo>
                  <a:pt x="0" y="416"/>
                </a:moveTo>
                <a:cubicBezTo>
                  <a:pt x="102" y="424"/>
                  <a:pt x="204" y="432"/>
                  <a:pt x="318" y="371"/>
                </a:cubicBezTo>
                <a:cubicBezTo>
                  <a:pt x="432" y="310"/>
                  <a:pt x="280" y="106"/>
                  <a:pt x="681" y="53"/>
                </a:cubicBezTo>
                <a:cubicBezTo>
                  <a:pt x="1082" y="0"/>
                  <a:pt x="2382" y="53"/>
                  <a:pt x="2722" y="53"/>
                </a:cubicBezTo>
              </a:path>
            </a:pathLst>
          </a:custGeom>
          <a:noFill/>
          <a:ln w="95250" cap="flat" cmpd="sng">
            <a:solidFill>
              <a:srgbClr val="FF0000"/>
            </a:solidFill>
            <a:prstDash val="solid"/>
            <a:round/>
            <a:headEnd/>
            <a:tailEnd type="triangle" w="med" len="med"/>
          </a:ln>
          <a:effectLst/>
        </p:spPr>
        <p:txBody>
          <a:bodyPr/>
          <a:lstStyle/>
          <a:p>
            <a:endParaRPr lang="en-CA"/>
          </a:p>
        </p:txBody>
      </p:sp>
      <p:sp>
        <p:nvSpPr>
          <p:cNvPr id="21" name="Line 13"/>
          <p:cNvSpPr>
            <a:spLocks noChangeShapeType="1"/>
          </p:cNvSpPr>
          <p:nvPr/>
        </p:nvSpPr>
        <p:spPr bwMode="auto">
          <a:xfrm flipV="1">
            <a:off x="7019925" y="3427006"/>
            <a:ext cx="1944688" cy="506819"/>
          </a:xfrm>
          <a:prstGeom prst="line">
            <a:avLst/>
          </a:prstGeom>
          <a:noFill/>
          <a:ln w="73025">
            <a:solidFill>
              <a:srgbClr val="FF0000"/>
            </a:solidFill>
            <a:prstDash val="sysDot"/>
            <a:round/>
            <a:headEnd/>
            <a:tailEnd type="triangle" w="med" len="med"/>
          </a:ln>
          <a:effectLst/>
        </p:spPr>
        <p:txBody>
          <a:bodyPr/>
          <a:lstStyle/>
          <a:p>
            <a:endParaRPr lang="en-CA"/>
          </a:p>
        </p:txBody>
      </p:sp>
      <p:sp>
        <p:nvSpPr>
          <p:cNvPr id="28" name="Freeform 15"/>
          <p:cNvSpPr>
            <a:spLocks/>
          </p:cNvSpPr>
          <p:nvPr/>
        </p:nvSpPr>
        <p:spPr bwMode="auto">
          <a:xfrm>
            <a:off x="5286380" y="3214686"/>
            <a:ext cx="1714512" cy="717552"/>
          </a:xfrm>
          <a:custGeom>
            <a:avLst/>
            <a:gdLst/>
            <a:ahLst/>
            <a:cxnLst>
              <a:cxn ang="0">
                <a:pos x="0" y="506"/>
              </a:cxn>
              <a:cxn ang="0">
                <a:pos x="362" y="370"/>
              </a:cxn>
              <a:cxn ang="0">
                <a:pos x="499" y="53"/>
              </a:cxn>
              <a:cxn ang="0">
                <a:pos x="907" y="53"/>
              </a:cxn>
            </a:cxnLst>
            <a:rect l="0" t="0" r="r" b="b"/>
            <a:pathLst>
              <a:path w="907" h="506">
                <a:moveTo>
                  <a:pt x="0" y="506"/>
                </a:moveTo>
                <a:cubicBezTo>
                  <a:pt x="139" y="476"/>
                  <a:pt x="279" y="446"/>
                  <a:pt x="362" y="370"/>
                </a:cubicBezTo>
                <a:cubicBezTo>
                  <a:pt x="445" y="294"/>
                  <a:pt x="408" y="106"/>
                  <a:pt x="499" y="53"/>
                </a:cubicBezTo>
                <a:cubicBezTo>
                  <a:pt x="590" y="0"/>
                  <a:pt x="847" y="53"/>
                  <a:pt x="907" y="53"/>
                </a:cubicBezTo>
              </a:path>
            </a:pathLst>
          </a:custGeom>
          <a:noFill/>
          <a:ln w="95250" cap="flat" cmpd="sng">
            <a:solidFill>
              <a:srgbClr val="0000FF"/>
            </a:solidFill>
            <a:prstDash val="solid"/>
            <a:round/>
            <a:headEnd/>
            <a:tailEnd type="triangle" w="med" len="med"/>
          </a:ln>
          <a:effectLst/>
        </p:spPr>
        <p:txBody>
          <a:bodyPr/>
          <a:lstStyle/>
          <a:p>
            <a:endParaRPr lang="en-CA"/>
          </a:p>
        </p:txBody>
      </p:sp>
      <p:sp>
        <p:nvSpPr>
          <p:cNvPr id="29" name="Line 14"/>
          <p:cNvSpPr>
            <a:spLocks noChangeShapeType="1"/>
          </p:cNvSpPr>
          <p:nvPr/>
        </p:nvSpPr>
        <p:spPr bwMode="auto">
          <a:xfrm flipV="1">
            <a:off x="7000892" y="3275045"/>
            <a:ext cx="1956496" cy="11079"/>
          </a:xfrm>
          <a:prstGeom prst="line">
            <a:avLst/>
          </a:prstGeom>
          <a:noFill/>
          <a:ln w="63500">
            <a:solidFill>
              <a:srgbClr val="0000FF"/>
            </a:solidFill>
            <a:prstDash val="sysDot"/>
            <a:round/>
            <a:headEnd/>
            <a:tailEnd type="triangle" w="med" len="med"/>
          </a:ln>
          <a:effectLst/>
        </p:spPr>
        <p:txBody>
          <a:bodyPr/>
          <a:lstStyle/>
          <a:p>
            <a:endParaRPr lang="en-CA"/>
          </a:p>
        </p:txBody>
      </p:sp>
      <p:pic>
        <p:nvPicPr>
          <p:cNvPr id="62" name="Picture 14" descr="FCLogo_FINALcolour (1)"/>
          <p:cNvPicPr>
            <a:picLocks noChangeAspect="1" noChangeArrowheads="1"/>
          </p:cNvPicPr>
          <p:nvPr/>
        </p:nvPicPr>
        <p:blipFill>
          <a:blip r:embed="rId3" cstate="print"/>
          <a:srcRect/>
          <a:stretch>
            <a:fillRect/>
          </a:stretch>
        </p:blipFill>
        <p:spPr bwMode="auto">
          <a:xfrm>
            <a:off x="8003053" y="6286520"/>
            <a:ext cx="1140947" cy="571480"/>
          </a:xfrm>
          <a:prstGeom prst="rect">
            <a:avLst/>
          </a:prstGeom>
          <a:noFill/>
        </p:spPr>
      </p:pic>
      <p:sp>
        <p:nvSpPr>
          <p:cNvPr id="50" name="Oval 49"/>
          <p:cNvSpPr/>
          <p:nvPr/>
        </p:nvSpPr>
        <p:spPr>
          <a:xfrm>
            <a:off x="6402392" y="3179371"/>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p:cNvSpPr/>
          <p:nvPr/>
        </p:nvSpPr>
        <p:spPr>
          <a:xfrm>
            <a:off x="1219953" y="5616639"/>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p:cNvCxnSpPr/>
          <p:nvPr/>
        </p:nvCxnSpPr>
        <p:spPr bwMode="auto">
          <a:xfrm>
            <a:off x="1291391" y="5670678"/>
            <a:ext cx="5665272" cy="17399"/>
          </a:xfrm>
          <a:prstGeom prst="line">
            <a:avLst/>
          </a:prstGeom>
          <a:solidFill>
            <a:schemeClr val="bg1"/>
          </a:solidFill>
          <a:ln w="19050" cap="flat" cmpd="sng" algn="ctr">
            <a:solidFill>
              <a:srgbClr val="FFFF00"/>
            </a:solidFill>
            <a:prstDash val="solid"/>
            <a:round/>
            <a:headEnd type="none" w="med" len="med"/>
            <a:tailEnd type="none" w="med" len="med"/>
          </a:ln>
          <a:effectLst/>
        </p:spPr>
      </p:cxnSp>
      <p:sp>
        <p:nvSpPr>
          <p:cNvPr id="30" name="Oval 29"/>
          <p:cNvSpPr/>
          <p:nvPr/>
        </p:nvSpPr>
        <p:spPr>
          <a:xfrm>
            <a:off x="1568240" y="561688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4545003" y="3965448"/>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bwMode="auto">
          <a:xfrm>
            <a:off x="0" y="1052736"/>
            <a:ext cx="107504" cy="4587031"/>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1950382" y="3228560"/>
            <a:ext cx="4468381" cy="307777"/>
          </a:xfrm>
          <a:prstGeom prst="rect">
            <a:avLst/>
          </a:prstGeom>
          <a:noFill/>
        </p:spPr>
        <p:txBody>
          <a:bodyPr wrap="square" rtlCol="0">
            <a:spAutoFit/>
          </a:bodyPr>
          <a:lstStyle/>
          <a:p>
            <a:r>
              <a:rPr lang="en-CA" sz="1400" b="1" dirty="0" smtClean="0"/>
              <a:t>Degree of living complexity that can be lived with. </a:t>
            </a:r>
            <a:endParaRPr lang="en-CA" sz="1400" b="1" dirty="0"/>
          </a:p>
        </p:txBody>
      </p:sp>
      <p:sp>
        <p:nvSpPr>
          <p:cNvPr id="4" name="TextBox 3"/>
          <p:cNvSpPr txBox="1"/>
          <p:nvPr/>
        </p:nvSpPr>
        <p:spPr>
          <a:xfrm>
            <a:off x="3636449" y="6212540"/>
            <a:ext cx="1502992" cy="584775"/>
          </a:xfrm>
          <a:prstGeom prst="rect">
            <a:avLst/>
          </a:prstGeom>
          <a:noFill/>
        </p:spPr>
        <p:txBody>
          <a:bodyPr wrap="square" rtlCol="0">
            <a:spAutoFit/>
          </a:bodyPr>
          <a:lstStyle/>
          <a:p>
            <a:pPr algn="ctr"/>
            <a:r>
              <a:rPr lang="en-CA" b="1" dirty="0" smtClean="0"/>
              <a:t>Time</a:t>
            </a:r>
          </a:p>
          <a:p>
            <a:pPr algn="ctr"/>
            <a:r>
              <a:rPr lang="en-CA" sz="1400" b="1" dirty="0" smtClean="0"/>
              <a:t>Not to scale.</a:t>
            </a:r>
            <a:endParaRPr lang="en-CA" sz="1400" b="1" dirty="0"/>
          </a:p>
        </p:txBody>
      </p:sp>
      <p:sp>
        <p:nvSpPr>
          <p:cNvPr id="31" name="Text Box 18"/>
          <p:cNvSpPr txBox="1">
            <a:spLocks noChangeArrowheads="1"/>
          </p:cNvSpPr>
          <p:nvPr/>
        </p:nvSpPr>
        <p:spPr bwMode="auto">
          <a:xfrm>
            <a:off x="5286380" y="2747175"/>
            <a:ext cx="2374900" cy="369332"/>
          </a:xfrm>
          <a:prstGeom prst="rect">
            <a:avLst/>
          </a:prstGeom>
          <a:noFill/>
          <a:ln w="10033" algn="ctr">
            <a:noFill/>
            <a:prstDash val="sysDot"/>
            <a:miter lim="800000"/>
            <a:headEnd/>
            <a:tailEnd/>
          </a:ln>
          <a:effectLst/>
        </p:spPr>
        <p:txBody>
          <a:bodyPr>
            <a:spAutoFit/>
          </a:bodyPr>
          <a:lstStyle/>
          <a:p>
            <a:pPr algn="ctr">
              <a:spcBef>
                <a:spcPts val="0"/>
              </a:spcBef>
            </a:pPr>
            <a:r>
              <a:rPr lang="en-CA" b="1" dirty="0" smtClean="0">
                <a:solidFill>
                  <a:srgbClr val="0000CC"/>
                </a:solidFill>
              </a:rPr>
              <a:t>Modern/Industrial</a:t>
            </a:r>
          </a:p>
        </p:txBody>
      </p:sp>
      <p:sp>
        <p:nvSpPr>
          <p:cNvPr id="35" name="Text Box 19"/>
          <p:cNvSpPr txBox="1">
            <a:spLocks noChangeArrowheads="1"/>
          </p:cNvSpPr>
          <p:nvPr/>
        </p:nvSpPr>
        <p:spPr bwMode="auto">
          <a:xfrm>
            <a:off x="3402678" y="4348599"/>
            <a:ext cx="3397935" cy="366713"/>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800040"/>
                </a:solidFill>
              </a:rPr>
              <a:t>Local      Settled Agriculture</a:t>
            </a:r>
            <a:endParaRPr lang="en-CA" b="1" dirty="0">
              <a:solidFill>
                <a:srgbClr val="800040"/>
              </a:solidFill>
            </a:endParaRPr>
          </a:p>
        </p:txBody>
      </p:sp>
      <p:sp>
        <p:nvSpPr>
          <p:cNvPr id="36" name="Text Box 20"/>
          <p:cNvSpPr txBox="1">
            <a:spLocks noChangeArrowheads="1"/>
          </p:cNvSpPr>
          <p:nvPr/>
        </p:nvSpPr>
        <p:spPr bwMode="auto">
          <a:xfrm>
            <a:off x="2729984" y="5310045"/>
            <a:ext cx="3672408" cy="369332"/>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009900"/>
                </a:solidFill>
              </a:rPr>
              <a:t>Small Group Nomadic</a:t>
            </a:r>
            <a:endParaRPr lang="en-CA" b="1" dirty="0">
              <a:solidFill>
                <a:srgbClr val="009900"/>
              </a:solidFill>
            </a:endParaRPr>
          </a:p>
        </p:txBody>
      </p:sp>
      <p:sp>
        <p:nvSpPr>
          <p:cNvPr id="37" name="Line 10"/>
          <p:cNvSpPr>
            <a:spLocks noChangeShapeType="1"/>
          </p:cNvSpPr>
          <p:nvPr/>
        </p:nvSpPr>
        <p:spPr bwMode="auto">
          <a:xfrm flipV="1">
            <a:off x="7000892" y="3921784"/>
            <a:ext cx="1658519" cy="1731390"/>
          </a:xfrm>
          <a:prstGeom prst="line">
            <a:avLst/>
          </a:prstGeom>
          <a:noFill/>
          <a:ln w="63500">
            <a:solidFill>
              <a:srgbClr val="008000"/>
            </a:solidFill>
            <a:prstDash val="sysDot"/>
            <a:round/>
            <a:headEnd/>
            <a:tailEnd type="triangle" w="med" len="med"/>
          </a:ln>
          <a:effectLst/>
        </p:spPr>
        <p:txBody>
          <a:bodyPr/>
          <a:lstStyle/>
          <a:p>
            <a:endParaRPr lang="en-CA"/>
          </a:p>
        </p:txBody>
      </p:sp>
    </p:spTree>
    <p:extLst>
      <p:ext uri="{BB962C8B-B14F-4D97-AF65-F5344CB8AC3E}">
        <p14:creationId xmlns:p14="http://schemas.microsoft.com/office/powerpoint/2010/main" val="17995445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idx="4294967295"/>
          </p:nvPr>
        </p:nvSpPr>
        <p:spPr bwMode="auto">
          <a:xfrm>
            <a:off x="285740" y="268208"/>
            <a:ext cx="8518525" cy="615553"/>
          </a:xfrm>
          <a:prstGeom prst="rect">
            <a:avLst/>
          </a:prstGeom>
          <a:noFill/>
          <a:ln>
            <a:miter lim="800000"/>
            <a:headEnd/>
            <a:tailEnd/>
          </a:ln>
        </p:spPr>
        <p:txBody>
          <a:bodyPr lIns="0" tIns="0" rIns="0" bIns="0">
            <a:spAutoFit/>
          </a:bodyPr>
          <a:lstStyle/>
          <a:p>
            <a:pPr algn="l" defTabSz="381000"/>
            <a:r>
              <a:rPr lang="en-CA" sz="4000" b="1" dirty="0" smtClean="0">
                <a:solidFill>
                  <a:srgbClr val="800040"/>
                </a:solidFill>
                <a:latin typeface="+mn-lt"/>
              </a:rPr>
              <a:t>Futures Now Programmed In</a:t>
            </a:r>
            <a:endParaRPr lang="en-CA" sz="4000" b="1" dirty="0">
              <a:solidFill>
                <a:srgbClr val="800040"/>
              </a:solidFill>
              <a:latin typeface="+mn-lt"/>
            </a:endParaRPr>
          </a:p>
        </p:txBody>
      </p:sp>
      <p:sp>
        <p:nvSpPr>
          <p:cNvPr id="432131" name="Rectangle 3"/>
          <p:cNvSpPr>
            <a:spLocks noChangeArrowheads="1"/>
          </p:cNvSpPr>
          <p:nvPr/>
        </p:nvSpPr>
        <p:spPr bwMode="auto">
          <a:xfrm>
            <a:off x="287338" y="920750"/>
            <a:ext cx="8470900" cy="22225"/>
          </a:xfrm>
          <a:prstGeom prst="rect">
            <a:avLst/>
          </a:prstGeom>
          <a:solidFill>
            <a:srgbClr val="667299"/>
          </a:solidFill>
          <a:ln w="9525">
            <a:noFill/>
            <a:miter lim="800000"/>
            <a:headEnd/>
            <a:tailEnd/>
          </a:ln>
        </p:spPr>
        <p:txBody>
          <a:bodyPr/>
          <a:lstStyle/>
          <a:p>
            <a:endParaRPr lang="en-CA"/>
          </a:p>
        </p:txBody>
      </p:sp>
      <p:sp>
        <p:nvSpPr>
          <p:cNvPr id="432132" name="Freeform 4"/>
          <p:cNvSpPr>
            <a:spLocks noChangeArrowheads="1"/>
          </p:cNvSpPr>
          <p:nvPr/>
        </p:nvSpPr>
        <p:spPr bwMode="auto">
          <a:xfrm>
            <a:off x="263525" y="896938"/>
            <a:ext cx="8518525" cy="69850"/>
          </a:xfrm>
          <a:custGeom>
            <a:avLst/>
            <a:gdLst/>
            <a:ahLst/>
            <a:cxnLst>
              <a:cxn ang="0">
                <a:pos x="0" y="44"/>
              </a:cxn>
              <a:cxn ang="0">
                <a:pos x="5366" y="44"/>
              </a:cxn>
              <a:cxn ang="0">
                <a:pos x="5366" y="0"/>
              </a:cxn>
              <a:cxn ang="0">
                <a:pos x="5351" y="15"/>
              </a:cxn>
              <a:cxn ang="0">
                <a:pos x="5351" y="29"/>
              </a:cxn>
              <a:cxn ang="0">
                <a:pos x="15" y="29"/>
              </a:cxn>
              <a:cxn ang="0">
                <a:pos x="0" y="44"/>
              </a:cxn>
            </a:cxnLst>
            <a:rect l="0" t="0" r="r" b="b"/>
            <a:pathLst>
              <a:path w="5366" h="44">
                <a:moveTo>
                  <a:pt x="0" y="44"/>
                </a:moveTo>
                <a:lnTo>
                  <a:pt x="5366" y="44"/>
                </a:lnTo>
                <a:lnTo>
                  <a:pt x="5366" y="0"/>
                </a:lnTo>
                <a:lnTo>
                  <a:pt x="5351" y="15"/>
                </a:lnTo>
                <a:lnTo>
                  <a:pt x="5351" y="29"/>
                </a:lnTo>
                <a:lnTo>
                  <a:pt x="15" y="29"/>
                </a:lnTo>
                <a:lnTo>
                  <a:pt x="0" y="44"/>
                </a:lnTo>
                <a:close/>
              </a:path>
            </a:pathLst>
          </a:custGeom>
          <a:solidFill>
            <a:srgbClr val="33394C"/>
          </a:solidFill>
          <a:ln w="9525">
            <a:noFill/>
            <a:round/>
            <a:headEnd/>
            <a:tailEnd/>
          </a:ln>
        </p:spPr>
        <p:txBody>
          <a:bodyPr/>
          <a:lstStyle/>
          <a:p>
            <a:endParaRPr lang="en-CA"/>
          </a:p>
        </p:txBody>
      </p:sp>
      <p:sp>
        <p:nvSpPr>
          <p:cNvPr id="432133" name="Freeform 5"/>
          <p:cNvSpPr>
            <a:spLocks noChangeArrowheads="1"/>
          </p:cNvSpPr>
          <p:nvPr/>
        </p:nvSpPr>
        <p:spPr bwMode="auto">
          <a:xfrm>
            <a:off x="263525" y="896938"/>
            <a:ext cx="8518525" cy="69850"/>
          </a:xfrm>
          <a:custGeom>
            <a:avLst/>
            <a:gdLst/>
            <a:ahLst/>
            <a:cxnLst>
              <a:cxn ang="0">
                <a:pos x="0" y="44"/>
              </a:cxn>
              <a:cxn ang="0">
                <a:pos x="0" y="0"/>
              </a:cxn>
              <a:cxn ang="0">
                <a:pos x="5366" y="0"/>
              </a:cxn>
              <a:cxn ang="0">
                <a:pos x="5351" y="15"/>
              </a:cxn>
              <a:cxn ang="0">
                <a:pos x="15" y="15"/>
              </a:cxn>
              <a:cxn ang="0">
                <a:pos x="15" y="29"/>
              </a:cxn>
              <a:cxn ang="0">
                <a:pos x="0" y="44"/>
              </a:cxn>
            </a:cxnLst>
            <a:rect l="0" t="0" r="r" b="b"/>
            <a:pathLst>
              <a:path w="5366" h="44">
                <a:moveTo>
                  <a:pt x="0" y="44"/>
                </a:moveTo>
                <a:lnTo>
                  <a:pt x="0" y="0"/>
                </a:lnTo>
                <a:lnTo>
                  <a:pt x="5366" y="0"/>
                </a:lnTo>
                <a:lnTo>
                  <a:pt x="5351" y="15"/>
                </a:lnTo>
                <a:lnTo>
                  <a:pt x="15" y="15"/>
                </a:lnTo>
                <a:lnTo>
                  <a:pt x="15" y="29"/>
                </a:lnTo>
                <a:lnTo>
                  <a:pt x="0" y="44"/>
                </a:lnTo>
                <a:close/>
              </a:path>
            </a:pathLst>
          </a:custGeom>
          <a:solidFill>
            <a:srgbClr val="C1C6D6"/>
          </a:solidFill>
          <a:ln w="9525">
            <a:noFill/>
            <a:round/>
            <a:headEnd/>
            <a:tailEnd/>
          </a:ln>
        </p:spPr>
        <p:txBody>
          <a:bodyPr/>
          <a:lstStyle/>
          <a:p>
            <a:endParaRPr lang="en-CA"/>
          </a:p>
        </p:txBody>
      </p:sp>
      <p:sp>
        <p:nvSpPr>
          <p:cNvPr id="432135" name="Freeform 7"/>
          <p:cNvSpPr>
            <a:spLocks noChangeArrowheads="1"/>
          </p:cNvSpPr>
          <p:nvPr/>
        </p:nvSpPr>
        <p:spPr bwMode="auto">
          <a:xfrm>
            <a:off x="-142908" y="5516563"/>
            <a:ext cx="7091172" cy="360362"/>
          </a:xfrm>
          <a:custGeom>
            <a:avLst/>
            <a:gdLst/>
            <a:ahLst/>
            <a:cxnLst>
              <a:cxn ang="0">
                <a:pos x="0" y="104"/>
              </a:cxn>
              <a:cxn ang="0">
                <a:pos x="4481" y="104"/>
              </a:cxn>
              <a:cxn ang="0">
                <a:pos x="4481" y="182"/>
              </a:cxn>
              <a:cxn ang="0">
                <a:pos x="4925" y="91"/>
              </a:cxn>
              <a:cxn ang="0">
                <a:pos x="4481" y="0"/>
              </a:cxn>
              <a:cxn ang="0">
                <a:pos x="4481" y="78"/>
              </a:cxn>
              <a:cxn ang="0">
                <a:pos x="0" y="78"/>
              </a:cxn>
              <a:cxn ang="0">
                <a:pos x="0" y="104"/>
              </a:cxn>
              <a:cxn ang="0">
                <a:pos x="0" y="104"/>
              </a:cxn>
            </a:cxnLst>
            <a:rect l="0" t="0" r="r" b="b"/>
            <a:pathLst>
              <a:path w="4925" h="182">
                <a:moveTo>
                  <a:pt x="0" y="104"/>
                </a:moveTo>
                <a:lnTo>
                  <a:pt x="4481" y="104"/>
                </a:lnTo>
                <a:lnTo>
                  <a:pt x="4481" y="182"/>
                </a:lnTo>
                <a:lnTo>
                  <a:pt x="4925" y="91"/>
                </a:lnTo>
                <a:lnTo>
                  <a:pt x="4481" y="0"/>
                </a:lnTo>
                <a:lnTo>
                  <a:pt x="4481" y="78"/>
                </a:lnTo>
                <a:lnTo>
                  <a:pt x="0" y="78"/>
                </a:lnTo>
                <a:lnTo>
                  <a:pt x="0" y="104"/>
                </a:lnTo>
                <a:lnTo>
                  <a:pt x="0" y="104"/>
                </a:lnTo>
                <a:close/>
              </a:path>
            </a:pathLst>
          </a:custGeom>
          <a:solidFill>
            <a:srgbClr val="008000"/>
          </a:solidFill>
          <a:ln w="63500">
            <a:solidFill>
              <a:srgbClr val="008000"/>
            </a:solidFill>
            <a:prstDash val="solid"/>
            <a:round/>
            <a:headEnd/>
            <a:tailEnd/>
          </a:ln>
        </p:spPr>
        <p:txBody>
          <a:bodyPr/>
          <a:lstStyle/>
          <a:p>
            <a:endParaRPr lang="en-CA"/>
          </a:p>
        </p:txBody>
      </p:sp>
      <p:sp>
        <p:nvSpPr>
          <p:cNvPr id="432137" name="Freeform 9"/>
          <p:cNvSpPr>
            <a:spLocks/>
          </p:cNvSpPr>
          <p:nvPr/>
        </p:nvSpPr>
        <p:spPr bwMode="auto">
          <a:xfrm>
            <a:off x="2195513" y="4652963"/>
            <a:ext cx="4805379" cy="1046162"/>
          </a:xfrm>
          <a:custGeom>
            <a:avLst/>
            <a:gdLst/>
            <a:ahLst/>
            <a:cxnLst>
              <a:cxn ang="0">
                <a:pos x="0" y="416"/>
              </a:cxn>
              <a:cxn ang="0">
                <a:pos x="318" y="371"/>
              </a:cxn>
              <a:cxn ang="0">
                <a:pos x="681" y="53"/>
              </a:cxn>
              <a:cxn ang="0">
                <a:pos x="2722" y="53"/>
              </a:cxn>
            </a:cxnLst>
            <a:rect l="0" t="0" r="r" b="b"/>
            <a:pathLst>
              <a:path w="2722" h="432">
                <a:moveTo>
                  <a:pt x="0" y="416"/>
                </a:moveTo>
                <a:cubicBezTo>
                  <a:pt x="102" y="424"/>
                  <a:pt x="204" y="432"/>
                  <a:pt x="318" y="371"/>
                </a:cubicBezTo>
                <a:cubicBezTo>
                  <a:pt x="432" y="310"/>
                  <a:pt x="280" y="106"/>
                  <a:pt x="681" y="53"/>
                </a:cubicBezTo>
                <a:cubicBezTo>
                  <a:pt x="1082" y="0"/>
                  <a:pt x="2382" y="53"/>
                  <a:pt x="2722" y="53"/>
                </a:cubicBezTo>
              </a:path>
            </a:pathLst>
          </a:custGeom>
          <a:noFill/>
          <a:ln w="95250" cap="flat" cmpd="sng">
            <a:solidFill>
              <a:srgbClr val="993300"/>
            </a:solidFill>
            <a:prstDash val="solid"/>
            <a:round/>
            <a:headEnd/>
            <a:tailEnd type="triangle" w="med" len="med"/>
          </a:ln>
          <a:effectLst/>
        </p:spPr>
        <p:txBody>
          <a:bodyPr/>
          <a:lstStyle/>
          <a:p>
            <a:endParaRPr lang="en-CA"/>
          </a:p>
        </p:txBody>
      </p:sp>
      <p:sp>
        <p:nvSpPr>
          <p:cNvPr id="432138" name="Line 10"/>
          <p:cNvSpPr>
            <a:spLocks noChangeShapeType="1"/>
          </p:cNvSpPr>
          <p:nvPr/>
        </p:nvSpPr>
        <p:spPr bwMode="auto">
          <a:xfrm>
            <a:off x="7192221" y="5703217"/>
            <a:ext cx="641355" cy="359246"/>
          </a:xfrm>
          <a:prstGeom prst="line">
            <a:avLst/>
          </a:prstGeom>
          <a:noFill/>
          <a:ln w="63500">
            <a:solidFill>
              <a:srgbClr val="008000"/>
            </a:solidFill>
            <a:prstDash val="sysDot"/>
            <a:round/>
            <a:headEnd/>
            <a:tailEnd type="triangle" w="med" len="med"/>
          </a:ln>
          <a:effectLst/>
        </p:spPr>
        <p:txBody>
          <a:bodyPr/>
          <a:lstStyle/>
          <a:p>
            <a:endParaRPr lang="en-CA"/>
          </a:p>
        </p:txBody>
      </p:sp>
      <p:sp>
        <p:nvSpPr>
          <p:cNvPr id="432153" name="Line 25"/>
          <p:cNvSpPr>
            <a:spLocks noChangeShapeType="1"/>
          </p:cNvSpPr>
          <p:nvPr/>
        </p:nvSpPr>
        <p:spPr bwMode="auto">
          <a:xfrm>
            <a:off x="7185568" y="4752175"/>
            <a:ext cx="641355" cy="301643"/>
          </a:xfrm>
          <a:prstGeom prst="line">
            <a:avLst/>
          </a:prstGeom>
          <a:noFill/>
          <a:ln w="63500">
            <a:solidFill>
              <a:srgbClr val="993300"/>
            </a:solidFill>
            <a:prstDash val="sysDot"/>
            <a:round/>
            <a:headEnd/>
            <a:tailEnd type="triangle" w="med" len="med"/>
          </a:ln>
          <a:effectLst/>
        </p:spPr>
        <p:txBody>
          <a:bodyPr/>
          <a:lstStyle/>
          <a:p>
            <a:endParaRPr lang="en-CA"/>
          </a:p>
        </p:txBody>
      </p:sp>
      <p:sp>
        <p:nvSpPr>
          <p:cNvPr id="13" name="Rectangle 6"/>
          <p:cNvSpPr txBox="1">
            <a:spLocks noChangeArrowheads="1"/>
          </p:cNvSpPr>
          <p:nvPr/>
        </p:nvSpPr>
        <p:spPr bwMode="auto">
          <a:xfrm>
            <a:off x="0" y="5929330"/>
            <a:ext cx="9144000" cy="246221"/>
          </a:xfrm>
          <a:prstGeom prst="rect">
            <a:avLst/>
          </a:prstGeom>
          <a:noFill/>
          <a:ln>
            <a:miter lim="800000"/>
            <a:headEnd/>
            <a:tailEnd/>
          </a:ln>
        </p:spPr>
        <p:txBody>
          <a:bodyPr wrap="square" lIns="0" tIns="0" rIns="0" bIns="0">
            <a:spAutoFit/>
          </a:bodyPr>
          <a:lstStyle/>
          <a:p>
            <a:pPr marL="0" marR="0" lvl="0" indent="0" algn="l" defTabSz="381000" rtl="0" eaLnBrk="0" fontAlgn="base" latinLnBrk="0" hangingPunct="0">
              <a:lnSpc>
                <a:spcPct val="80000"/>
              </a:lnSpc>
              <a:spcBef>
                <a:spcPct val="0"/>
              </a:spcBef>
              <a:spcAft>
                <a:spcPct val="0"/>
              </a:spcAft>
              <a:buClrTx/>
              <a:buSzTx/>
              <a:buFontTx/>
              <a:buNone/>
              <a:tabLst/>
              <a:defRPr/>
            </a:pPr>
            <a:r>
              <a:rPr kumimoji="0" lang="en-CA" sz="2000" b="1" i="0" u="none" strike="noStrike" kern="0" cap="none" spc="0" normalizeH="0" baseline="0" noProof="0" dirty="0" smtClean="0">
                <a:ln>
                  <a:noFill/>
                </a:ln>
                <a:solidFill>
                  <a:srgbClr val="000080"/>
                </a:solidFill>
                <a:effectLst/>
                <a:uLnTx/>
                <a:uFillTx/>
                <a:latin typeface="Futura Md BT" pitchFamily="34" charset="0"/>
              </a:rPr>
              <a:t>-200,000	  	 -10,000			</a:t>
            </a:r>
            <a:r>
              <a:rPr lang="en-CA" b="1" kern="0" noProof="0" dirty="0">
                <a:solidFill>
                  <a:srgbClr val="000080"/>
                </a:solidFill>
                <a:latin typeface="Futura Md BT" pitchFamily="34" charset="0"/>
              </a:rPr>
              <a:t> </a:t>
            </a:r>
            <a:r>
              <a:rPr lang="en-CA" b="1" kern="0" noProof="0" dirty="0" smtClean="0">
                <a:solidFill>
                  <a:srgbClr val="000080"/>
                </a:solidFill>
                <a:latin typeface="Futura Md BT" pitchFamily="34" charset="0"/>
              </a:rPr>
              <a:t>   </a:t>
            </a:r>
            <a:r>
              <a:rPr lang="en-CA" b="1" kern="0" dirty="0" smtClean="0">
                <a:solidFill>
                  <a:srgbClr val="000080"/>
                </a:solidFill>
                <a:latin typeface="Futura Md BT" pitchFamily="34" charset="0"/>
              </a:rPr>
              <a:t>-5,500</a:t>
            </a:r>
            <a:r>
              <a:rPr kumimoji="0" lang="en-CA" sz="2000" b="1" i="0" u="none" strike="noStrike" kern="0" cap="none" spc="0" normalizeH="0" baseline="0" noProof="0" dirty="0" smtClean="0">
                <a:ln>
                  <a:noFill/>
                </a:ln>
                <a:solidFill>
                  <a:srgbClr val="000080"/>
                </a:solidFill>
                <a:effectLst/>
                <a:uLnTx/>
                <a:uFillTx/>
                <a:latin typeface="Futura Md BT" pitchFamily="34" charset="0"/>
              </a:rPr>
              <a:t>	      -1000    		   2017                 2300</a:t>
            </a:r>
            <a:endParaRPr kumimoji="0" lang="en-CA" sz="2000" b="1" i="0" u="none" strike="noStrike" kern="0" cap="none" spc="0" normalizeH="0" baseline="0" noProof="0" dirty="0">
              <a:ln>
                <a:noFill/>
              </a:ln>
              <a:solidFill>
                <a:srgbClr val="000080"/>
              </a:solidFill>
              <a:effectLst/>
              <a:uLnTx/>
              <a:uFillTx/>
              <a:latin typeface="Futura Md BT" pitchFamily="34" charset="0"/>
            </a:endParaRPr>
          </a:p>
        </p:txBody>
      </p:sp>
      <p:sp>
        <p:nvSpPr>
          <p:cNvPr id="19" name="Text Box 17"/>
          <p:cNvSpPr txBox="1">
            <a:spLocks noChangeArrowheads="1"/>
          </p:cNvSpPr>
          <p:nvPr/>
        </p:nvSpPr>
        <p:spPr bwMode="auto">
          <a:xfrm>
            <a:off x="4276278" y="3552452"/>
            <a:ext cx="3054402" cy="369332"/>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FF0000"/>
                </a:solidFill>
              </a:rPr>
              <a:t>Regional        Empires</a:t>
            </a:r>
            <a:endParaRPr lang="en-CA" b="1" dirty="0">
              <a:solidFill>
                <a:srgbClr val="FF0000"/>
              </a:solidFill>
            </a:endParaRPr>
          </a:p>
        </p:txBody>
      </p:sp>
      <p:sp>
        <p:nvSpPr>
          <p:cNvPr id="20" name="Freeform 12"/>
          <p:cNvSpPr>
            <a:spLocks/>
          </p:cNvSpPr>
          <p:nvPr/>
        </p:nvSpPr>
        <p:spPr bwMode="auto">
          <a:xfrm>
            <a:off x="4000496" y="3857628"/>
            <a:ext cx="3000396" cy="906459"/>
          </a:xfrm>
          <a:custGeom>
            <a:avLst/>
            <a:gdLst/>
            <a:ahLst/>
            <a:cxnLst>
              <a:cxn ang="0">
                <a:pos x="0" y="416"/>
              </a:cxn>
              <a:cxn ang="0">
                <a:pos x="318" y="371"/>
              </a:cxn>
              <a:cxn ang="0">
                <a:pos x="681" y="53"/>
              </a:cxn>
              <a:cxn ang="0">
                <a:pos x="2722" y="53"/>
              </a:cxn>
            </a:cxnLst>
            <a:rect l="0" t="0" r="r" b="b"/>
            <a:pathLst>
              <a:path w="2722" h="432">
                <a:moveTo>
                  <a:pt x="0" y="416"/>
                </a:moveTo>
                <a:cubicBezTo>
                  <a:pt x="102" y="424"/>
                  <a:pt x="204" y="432"/>
                  <a:pt x="318" y="371"/>
                </a:cubicBezTo>
                <a:cubicBezTo>
                  <a:pt x="432" y="310"/>
                  <a:pt x="280" y="106"/>
                  <a:pt x="681" y="53"/>
                </a:cubicBezTo>
                <a:cubicBezTo>
                  <a:pt x="1082" y="0"/>
                  <a:pt x="2382" y="53"/>
                  <a:pt x="2722" y="53"/>
                </a:cubicBezTo>
              </a:path>
            </a:pathLst>
          </a:custGeom>
          <a:noFill/>
          <a:ln w="95250" cap="flat" cmpd="sng">
            <a:solidFill>
              <a:srgbClr val="FF0000"/>
            </a:solidFill>
            <a:prstDash val="solid"/>
            <a:round/>
            <a:headEnd/>
            <a:tailEnd type="triangle" w="med" len="med"/>
          </a:ln>
          <a:effectLst/>
        </p:spPr>
        <p:txBody>
          <a:bodyPr/>
          <a:lstStyle/>
          <a:p>
            <a:endParaRPr lang="en-CA"/>
          </a:p>
        </p:txBody>
      </p:sp>
      <p:sp>
        <p:nvSpPr>
          <p:cNvPr id="28" name="Freeform 15"/>
          <p:cNvSpPr>
            <a:spLocks/>
          </p:cNvSpPr>
          <p:nvPr/>
        </p:nvSpPr>
        <p:spPr bwMode="auto">
          <a:xfrm>
            <a:off x="5286380" y="3214686"/>
            <a:ext cx="1714512" cy="717552"/>
          </a:xfrm>
          <a:custGeom>
            <a:avLst/>
            <a:gdLst/>
            <a:ahLst/>
            <a:cxnLst>
              <a:cxn ang="0">
                <a:pos x="0" y="506"/>
              </a:cxn>
              <a:cxn ang="0">
                <a:pos x="362" y="370"/>
              </a:cxn>
              <a:cxn ang="0">
                <a:pos x="499" y="53"/>
              </a:cxn>
              <a:cxn ang="0">
                <a:pos x="907" y="53"/>
              </a:cxn>
            </a:cxnLst>
            <a:rect l="0" t="0" r="r" b="b"/>
            <a:pathLst>
              <a:path w="907" h="506">
                <a:moveTo>
                  <a:pt x="0" y="506"/>
                </a:moveTo>
                <a:cubicBezTo>
                  <a:pt x="139" y="476"/>
                  <a:pt x="279" y="446"/>
                  <a:pt x="362" y="370"/>
                </a:cubicBezTo>
                <a:cubicBezTo>
                  <a:pt x="445" y="294"/>
                  <a:pt x="408" y="106"/>
                  <a:pt x="499" y="53"/>
                </a:cubicBezTo>
                <a:cubicBezTo>
                  <a:pt x="590" y="0"/>
                  <a:pt x="847" y="53"/>
                  <a:pt x="907" y="53"/>
                </a:cubicBezTo>
              </a:path>
            </a:pathLst>
          </a:custGeom>
          <a:noFill/>
          <a:ln w="95250" cap="flat" cmpd="sng">
            <a:solidFill>
              <a:srgbClr val="0000FF"/>
            </a:solidFill>
            <a:prstDash val="solid"/>
            <a:round/>
            <a:headEnd/>
            <a:tailEnd type="triangle" w="med" len="med"/>
          </a:ln>
          <a:effectLst/>
        </p:spPr>
        <p:txBody>
          <a:bodyPr/>
          <a:lstStyle/>
          <a:p>
            <a:endParaRPr lang="en-CA"/>
          </a:p>
        </p:txBody>
      </p:sp>
      <p:sp>
        <p:nvSpPr>
          <p:cNvPr id="29" name="Line 14"/>
          <p:cNvSpPr>
            <a:spLocks noChangeShapeType="1"/>
          </p:cNvSpPr>
          <p:nvPr/>
        </p:nvSpPr>
        <p:spPr bwMode="auto">
          <a:xfrm>
            <a:off x="7165380" y="3282726"/>
            <a:ext cx="660388" cy="362755"/>
          </a:xfrm>
          <a:prstGeom prst="line">
            <a:avLst/>
          </a:prstGeom>
          <a:noFill/>
          <a:ln w="63500">
            <a:solidFill>
              <a:srgbClr val="0000FF"/>
            </a:solidFill>
            <a:prstDash val="sysDot"/>
            <a:round/>
            <a:headEnd/>
            <a:tailEnd type="triangle" w="med" len="med"/>
          </a:ln>
          <a:effectLst/>
        </p:spPr>
        <p:txBody>
          <a:bodyPr/>
          <a:lstStyle/>
          <a:p>
            <a:endParaRPr lang="en-CA"/>
          </a:p>
        </p:txBody>
      </p:sp>
      <p:pic>
        <p:nvPicPr>
          <p:cNvPr id="62" name="Picture 14" descr="FCLogo_FINALcolour (1)"/>
          <p:cNvPicPr>
            <a:picLocks noChangeAspect="1" noChangeArrowheads="1"/>
          </p:cNvPicPr>
          <p:nvPr/>
        </p:nvPicPr>
        <p:blipFill>
          <a:blip r:embed="rId3" cstate="print"/>
          <a:srcRect/>
          <a:stretch>
            <a:fillRect/>
          </a:stretch>
        </p:blipFill>
        <p:spPr bwMode="auto">
          <a:xfrm>
            <a:off x="8003053" y="6286520"/>
            <a:ext cx="1140947" cy="571480"/>
          </a:xfrm>
          <a:prstGeom prst="rect">
            <a:avLst/>
          </a:prstGeom>
          <a:noFill/>
        </p:spPr>
      </p:pic>
      <p:sp>
        <p:nvSpPr>
          <p:cNvPr id="50" name="Oval 49"/>
          <p:cNvSpPr/>
          <p:nvPr/>
        </p:nvSpPr>
        <p:spPr>
          <a:xfrm>
            <a:off x="6402392" y="3179371"/>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p:cNvSpPr/>
          <p:nvPr/>
        </p:nvSpPr>
        <p:spPr>
          <a:xfrm>
            <a:off x="1219953" y="5616639"/>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p:cNvCxnSpPr/>
          <p:nvPr/>
        </p:nvCxnSpPr>
        <p:spPr bwMode="auto">
          <a:xfrm>
            <a:off x="1291391" y="5670678"/>
            <a:ext cx="5665272" cy="17399"/>
          </a:xfrm>
          <a:prstGeom prst="line">
            <a:avLst/>
          </a:prstGeom>
          <a:solidFill>
            <a:schemeClr val="bg1"/>
          </a:solidFill>
          <a:ln w="19050" cap="flat" cmpd="sng" algn="ctr">
            <a:solidFill>
              <a:srgbClr val="FFFF00"/>
            </a:solidFill>
            <a:prstDash val="solid"/>
            <a:round/>
            <a:headEnd type="none" w="med" len="med"/>
            <a:tailEnd type="none" w="med" len="med"/>
          </a:ln>
          <a:effectLst/>
        </p:spPr>
      </p:cxnSp>
      <p:sp>
        <p:nvSpPr>
          <p:cNvPr id="30" name="Oval 29"/>
          <p:cNvSpPr/>
          <p:nvPr/>
        </p:nvSpPr>
        <p:spPr>
          <a:xfrm>
            <a:off x="1568240" y="561688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4545003" y="3965448"/>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bwMode="auto">
          <a:xfrm>
            <a:off x="0" y="1052736"/>
            <a:ext cx="107504" cy="4587031"/>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1950382" y="3228560"/>
            <a:ext cx="4468381" cy="307777"/>
          </a:xfrm>
          <a:prstGeom prst="rect">
            <a:avLst/>
          </a:prstGeom>
          <a:noFill/>
        </p:spPr>
        <p:txBody>
          <a:bodyPr wrap="square" rtlCol="0">
            <a:spAutoFit/>
          </a:bodyPr>
          <a:lstStyle/>
          <a:p>
            <a:r>
              <a:rPr lang="en-CA" sz="1400" b="1" dirty="0" smtClean="0"/>
              <a:t>Degree of living complexity that can be lived with. </a:t>
            </a:r>
            <a:endParaRPr lang="en-CA" sz="1400" b="1" dirty="0"/>
          </a:p>
        </p:txBody>
      </p:sp>
      <p:sp>
        <p:nvSpPr>
          <p:cNvPr id="4" name="TextBox 3"/>
          <p:cNvSpPr txBox="1"/>
          <p:nvPr/>
        </p:nvSpPr>
        <p:spPr>
          <a:xfrm>
            <a:off x="3636449" y="6212540"/>
            <a:ext cx="1502992" cy="584775"/>
          </a:xfrm>
          <a:prstGeom prst="rect">
            <a:avLst/>
          </a:prstGeom>
          <a:noFill/>
        </p:spPr>
        <p:txBody>
          <a:bodyPr wrap="square" rtlCol="0">
            <a:spAutoFit/>
          </a:bodyPr>
          <a:lstStyle/>
          <a:p>
            <a:pPr algn="ctr"/>
            <a:r>
              <a:rPr lang="en-CA" b="1" dirty="0" smtClean="0"/>
              <a:t>Time</a:t>
            </a:r>
          </a:p>
          <a:p>
            <a:pPr algn="ctr"/>
            <a:r>
              <a:rPr lang="en-CA" sz="1400" b="1" dirty="0" smtClean="0"/>
              <a:t>Not to scale.</a:t>
            </a:r>
            <a:endParaRPr lang="en-CA" sz="1400" b="1" dirty="0"/>
          </a:p>
        </p:txBody>
      </p:sp>
      <p:sp>
        <p:nvSpPr>
          <p:cNvPr id="31" name="Line 13"/>
          <p:cNvSpPr>
            <a:spLocks noChangeShapeType="1"/>
          </p:cNvSpPr>
          <p:nvPr/>
        </p:nvSpPr>
        <p:spPr bwMode="auto">
          <a:xfrm>
            <a:off x="7184415" y="3900562"/>
            <a:ext cx="476865" cy="251427"/>
          </a:xfrm>
          <a:prstGeom prst="line">
            <a:avLst/>
          </a:prstGeom>
          <a:noFill/>
          <a:ln w="73025">
            <a:solidFill>
              <a:srgbClr val="FF0000"/>
            </a:solidFill>
            <a:prstDash val="sysDot"/>
            <a:round/>
            <a:headEnd/>
            <a:tailEnd type="triangle" w="med" len="med"/>
          </a:ln>
          <a:effectLst/>
        </p:spPr>
        <p:txBody>
          <a:bodyPr/>
          <a:lstStyle/>
          <a:p>
            <a:endParaRPr lang="en-CA"/>
          </a:p>
        </p:txBody>
      </p:sp>
      <p:cxnSp>
        <p:nvCxnSpPr>
          <p:cNvPr id="6" name="Straight Connector 5"/>
          <p:cNvCxnSpPr/>
          <p:nvPr/>
        </p:nvCxnSpPr>
        <p:spPr bwMode="auto">
          <a:xfrm flipV="1">
            <a:off x="7000892" y="3857628"/>
            <a:ext cx="235404" cy="107820"/>
          </a:xfrm>
          <a:prstGeom prst="line">
            <a:avLst/>
          </a:prstGeom>
          <a:solidFill>
            <a:schemeClr val="accent1"/>
          </a:solidFill>
          <a:ln w="66675" cap="flat" cmpd="sng" algn="ctr">
            <a:solidFill>
              <a:srgbClr val="FF0000"/>
            </a:solidFill>
            <a:prstDash val="sysDot"/>
            <a:round/>
            <a:headEnd type="none" w="med" len="med"/>
            <a:tailEnd type="none" w="med" len="med"/>
          </a:ln>
          <a:effectLst/>
        </p:spPr>
      </p:cxnSp>
      <p:cxnSp>
        <p:nvCxnSpPr>
          <p:cNvPr id="34" name="Straight Connector 33"/>
          <p:cNvCxnSpPr/>
          <p:nvPr/>
        </p:nvCxnSpPr>
        <p:spPr bwMode="auto">
          <a:xfrm>
            <a:off x="7001957" y="3278153"/>
            <a:ext cx="212086" cy="17290"/>
          </a:xfrm>
          <a:prstGeom prst="line">
            <a:avLst/>
          </a:prstGeom>
          <a:solidFill>
            <a:schemeClr val="accent1"/>
          </a:solidFill>
          <a:ln w="66675" cap="flat" cmpd="sng" algn="ctr">
            <a:solidFill>
              <a:srgbClr val="0000FF"/>
            </a:solidFill>
            <a:prstDash val="sysDot"/>
            <a:round/>
            <a:headEnd type="none" w="med" len="med"/>
            <a:tailEnd type="none" w="med" len="med"/>
          </a:ln>
          <a:effectLst/>
        </p:spPr>
      </p:cxnSp>
      <p:cxnSp>
        <p:nvCxnSpPr>
          <p:cNvPr id="35" name="Straight Connector 34"/>
          <p:cNvCxnSpPr/>
          <p:nvPr/>
        </p:nvCxnSpPr>
        <p:spPr bwMode="auto">
          <a:xfrm>
            <a:off x="7000892" y="4752175"/>
            <a:ext cx="263967" cy="11912"/>
          </a:xfrm>
          <a:prstGeom prst="line">
            <a:avLst/>
          </a:prstGeom>
          <a:solidFill>
            <a:schemeClr val="accent1"/>
          </a:solidFill>
          <a:ln w="66675" cap="flat" cmpd="sng" algn="ctr">
            <a:solidFill>
              <a:srgbClr val="C00000"/>
            </a:solidFill>
            <a:prstDash val="sysDot"/>
            <a:round/>
            <a:headEnd type="none" w="med" len="med"/>
            <a:tailEnd type="none" w="med" len="med"/>
          </a:ln>
          <a:effectLst/>
        </p:spPr>
      </p:cxnSp>
      <p:sp>
        <p:nvSpPr>
          <p:cNvPr id="37" name="Text Box 18"/>
          <p:cNvSpPr txBox="1">
            <a:spLocks noChangeArrowheads="1"/>
          </p:cNvSpPr>
          <p:nvPr/>
        </p:nvSpPr>
        <p:spPr bwMode="auto">
          <a:xfrm>
            <a:off x="5286380" y="2747175"/>
            <a:ext cx="2374900" cy="369332"/>
          </a:xfrm>
          <a:prstGeom prst="rect">
            <a:avLst/>
          </a:prstGeom>
          <a:noFill/>
          <a:ln w="10033" algn="ctr">
            <a:noFill/>
            <a:prstDash val="sysDot"/>
            <a:miter lim="800000"/>
            <a:headEnd/>
            <a:tailEnd/>
          </a:ln>
          <a:effectLst/>
        </p:spPr>
        <p:txBody>
          <a:bodyPr>
            <a:spAutoFit/>
          </a:bodyPr>
          <a:lstStyle/>
          <a:p>
            <a:pPr algn="ctr">
              <a:spcBef>
                <a:spcPts val="0"/>
              </a:spcBef>
            </a:pPr>
            <a:r>
              <a:rPr lang="en-CA" b="1" dirty="0" smtClean="0">
                <a:solidFill>
                  <a:srgbClr val="0000CC"/>
                </a:solidFill>
              </a:rPr>
              <a:t>Modern/Industrial</a:t>
            </a:r>
          </a:p>
        </p:txBody>
      </p:sp>
      <p:cxnSp>
        <p:nvCxnSpPr>
          <p:cNvPr id="38" name="Straight Connector 37"/>
          <p:cNvCxnSpPr/>
          <p:nvPr/>
        </p:nvCxnSpPr>
        <p:spPr bwMode="auto">
          <a:xfrm>
            <a:off x="7000892" y="5685927"/>
            <a:ext cx="212086" cy="17290"/>
          </a:xfrm>
          <a:prstGeom prst="line">
            <a:avLst/>
          </a:prstGeom>
          <a:solidFill>
            <a:schemeClr val="accent1"/>
          </a:solidFill>
          <a:ln w="66675" cap="flat" cmpd="sng" algn="ctr">
            <a:solidFill>
              <a:srgbClr val="008000"/>
            </a:solidFill>
            <a:prstDash val="sysDot"/>
            <a:round/>
            <a:headEnd type="none" w="med" len="med"/>
            <a:tailEnd type="none" w="med" len="med"/>
          </a:ln>
          <a:effectLst/>
        </p:spPr>
      </p:cxnSp>
      <p:sp>
        <p:nvSpPr>
          <p:cNvPr id="40" name="Text Box 19"/>
          <p:cNvSpPr txBox="1">
            <a:spLocks noChangeArrowheads="1"/>
          </p:cNvSpPr>
          <p:nvPr/>
        </p:nvSpPr>
        <p:spPr bwMode="auto">
          <a:xfrm>
            <a:off x="3402678" y="4348599"/>
            <a:ext cx="3397935" cy="366713"/>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800040"/>
                </a:solidFill>
              </a:rPr>
              <a:t>Local      Settled Agriculture</a:t>
            </a:r>
            <a:endParaRPr lang="en-CA" b="1" dirty="0">
              <a:solidFill>
                <a:srgbClr val="800040"/>
              </a:solidFill>
            </a:endParaRPr>
          </a:p>
        </p:txBody>
      </p:sp>
      <p:sp>
        <p:nvSpPr>
          <p:cNvPr id="41" name="Text Box 20"/>
          <p:cNvSpPr txBox="1">
            <a:spLocks noChangeArrowheads="1"/>
          </p:cNvSpPr>
          <p:nvPr/>
        </p:nvSpPr>
        <p:spPr bwMode="auto">
          <a:xfrm>
            <a:off x="2729984" y="5310045"/>
            <a:ext cx="3672408" cy="369332"/>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009900"/>
                </a:solidFill>
              </a:rPr>
              <a:t>Small Group Nomadic</a:t>
            </a:r>
            <a:endParaRPr lang="en-CA" b="1" dirty="0">
              <a:solidFill>
                <a:srgbClr val="009900"/>
              </a:solidFill>
            </a:endParaRPr>
          </a:p>
        </p:txBody>
      </p:sp>
    </p:spTree>
    <p:extLst>
      <p:ext uri="{BB962C8B-B14F-4D97-AF65-F5344CB8AC3E}">
        <p14:creationId xmlns:p14="http://schemas.microsoft.com/office/powerpoint/2010/main" val="38101716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idx="4294967295"/>
          </p:nvPr>
        </p:nvSpPr>
        <p:spPr bwMode="auto">
          <a:xfrm>
            <a:off x="312737" y="293291"/>
            <a:ext cx="8518525" cy="615553"/>
          </a:xfrm>
          <a:prstGeom prst="rect">
            <a:avLst/>
          </a:prstGeom>
          <a:noFill/>
          <a:ln>
            <a:miter lim="800000"/>
            <a:headEnd/>
            <a:tailEnd/>
          </a:ln>
        </p:spPr>
        <p:txBody>
          <a:bodyPr lIns="0" tIns="0" rIns="0" bIns="0">
            <a:spAutoFit/>
          </a:bodyPr>
          <a:lstStyle/>
          <a:p>
            <a:pPr algn="l" defTabSz="381000"/>
            <a:r>
              <a:rPr lang="en-CA" sz="4000" b="1" dirty="0" smtClean="0">
                <a:solidFill>
                  <a:srgbClr val="800040"/>
                </a:solidFill>
                <a:latin typeface="+mn-lt"/>
              </a:rPr>
              <a:t>Our Promising Future</a:t>
            </a:r>
            <a:endParaRPr lang="en-CA" sz="4000" b="1" dirty="0">
              <a:solidFill>
                <a:srgbClr val="800040"/>
              </a:solidFill>
              <a:latin typeface="+mn-lt"/>
            </a:endParaRPr>
          </a:p>
        </p:txBody>
      </p:sp>
      <p:sp>
        <p:nvSpPr>
          <p:cNvPr id="432131" name="Rectangle 3"/>
          <p:cNvSpPr>
            <a:spLocks noChangeArrowheads="1"/>
          </p:cNvSpPr>
          <p:nvPr/>
        </p:nvSpPr>
        <p:spPr bwMode="auto">
          <a:xfrm>
            <a:off x="287338" y="920750"/>
            <a:ext cx="8470900" cy="22225"/>
          </a:xfrm>
          <a:prstGeom prst="rect">
            <a:avLst/>
          </a:prstGeom>
          <a:solidFill>
            <a:srgbClr val="667299"/>
          </a:solidFill>
          <a:ln w="9525">
            <a:noFill/>
            <a:miter lim="800000"/>
            <a:headEnd/>
            <a:tailEnd/>
          </a:ln>
        </p:spPr>
        <p:txBody>
          <a:bodyPr/>
          <a:lstStyle/>
          <a:p>
            <a:endParaRPr lang="en-CA"/>
          </a:p>
        </p:txBody>
      </p:sp>
      <p:sp>
        <p:nvSpPr>
          <p:cNvPr id="432132" name="Freeform 4"/>
          <p:cNvSpPr>
            <a:spLocks noChangeArrowheads="1"/>
          </p:cNvSpPr>
          <p:nvPr/>
        </p:nvSpPr>
        <p:spPr bwMode="auto">
          <a:xfrm>
            <a:off x="263525" y="896938"/>
            <a:ext cx="8518525" cy="69850"/>
          </a:xfrm>
          <a:custGeom>
            <a:avLst/>
            <a:gdLst/>
            <a:ahLst/>
            <a:cxnLst>
              <a:cxn ang="0">
                <a:pos x="0" y="44"/>
              </a:cxn>
              <a:cxn ang="0">
                <a:pos x="5366" y="44"/>
              </a:cxn>
              <a:cxn ang="0">
                <a:pos x="5366" y="0"/>
              </a:cxn>
              <a:cxn ang="0">
                <a:pos x="5351" y="15"/>
              </a:cxn>
              <a:cxn ang="0">
                <a:pos x="5351" y="29"/>
              </a:cxn>
              <a:cxn ang="0">
                <a:pos x="15" y="29"/>
              </a:cxn>
              <a:cxn ang="0">
                <a:pos x="0" y="44"/>
              </a:cxn>
            </a:cxnLst>
            <a:rect l="0" t="0" r="r" b="b"/>
            <a:pathLst>
              <a:path w="5366" h="44">
                <a:moveTo>
                  <a:pt x="0" y="44"/>
                </a:moveTo>
                <a:lnTo>
                  <a:pt x="5366" y="44"/>
                </a:lnTo>
                <a:lnTo>
                  <a:pt x="5366" y="0"/>
                </a:lnTo>
                <a:lnTo>
                  <a:pt x="5351" y="15"/>
                </a:lnTo>
                <a:lnTo>
                  <a:pt x="5351" y="29"/>
                </a:lnTo>
                <a:lnTo>
                  <a:pt x="15" y="29"/>
                </a:lnTo>
                <a:lnTo>
                  <a:pt x="0" y="44"/>
                </a:lnTo>
                <a:close/>
              </a:path>
            </a:pathLst>
          </a:custGeom>
          <a:solidFill>
            <a:srgbClr val="33394C"/>
          </a:solidFill>
          <a:ln w="9525">
            <a:noFill/>
            <a:round/>
            <a:headEnd/>
            <a:tailEnd/>
          </a:ln>
        </p:spPr>
        <p:txBody>
          <a:bodyPr/>
          <a:lstStyle/>
          <a:p>
            <a:endParaRPr lang="en-CA"/>
          </a:p>
        </p:txBody>
      </p:sp>
      <p:sp>
        <p:nvSpPr>
          <p:cNvPr id="432133" name="Freeform 5"/>
          <p:cNvSpPr>
            <a:spLocks noChangeArrowheads="1"/>
          </p:cNvSpPr>
          <p:nvPr/>
        </p:nvSpPr>
        <p:spPr bwMode="auto">
          <a:xfrm>
            <a:off x="263525" y="896938"/>
            <a:ext cx="8518525" cy="69850"/>
          </a:xfrm>
          <a:custGeom>
            <a:avLst/>
            <a:gdLst/>
            <a:ahLst/>
            <a:cxnLst>
              <a:cxn ang="0">
                <a:pos x="0" y="44"/>
              </a:cxn>
              <a:cxn ang="0">
                <a:pos x="0" y="0"/>
              </a:cxn>
              <a:cxn ang="0">
                <a:pos x="5366" y="0"/>
              </a:cxn>
              <a:cxn ang="0">
                <a:pos x="5351" y="15"/>
              </a:cxn>
              <a:cxn ang="0">
                <a:pos x="15" y="15"/>
              </a:cxn>
              <a:cxn ang="0">
                <a:pos x="15" y="29"/>
              </a:cxn>
              <a:cxn ang="0">
                <a:pos x="0" y="44"/>
              </a:cxn>
            </a:cxnLst>
            <a:rect l="0" t="0" r="r" b="b"/>
            <a:pathLst>
              <a:path w="5366" h="44">
                <a:moveTo>
                  <a:pt x="0" y="44"/>
                </a:moveTo>
                <a:lnTo>
                  <a:pt x="0" y="0"/>
                </a:lnTo>
                <a:lnTo>
                  <a:pt x="5366" y="0"/>
                </a:lnTo>
                <a:lnTo>
                  <a:pt x="5351" y="15"/>
                </a:lnTo>
                <a:lnTo>
                  <a:pt x="15" y="15"/>
                </a:lnTo>
                <a:lnTo>
                  <a:pt x="15" y="29"/>
                </a:lnTo>
                <a:lnTo>
                  <a:pt x="0" y="44"/>
                </a:lnTo>
                <a:close/>
              </a:path>
            </a:pathLst>
          </a:custGeom>
          <a:solidFill>
            <a:srgbClr val="C1C6D6"/>
          </a:solidFill>
          <a:ln w="9525">
            <a:noFill/>
            <a:round/>
            <a:headEnd/>
            <a:tailEnd/>
          </a:ln>
        </p:spPr>
        <p:txBody>
          <a:bodyPr/>
          <a:lstStyle/>
          <a:p>
            <a:endParaRPr lang="en-CA"/>
          </a:p>
        </p:txBody>
      </p:sp>
      <p:sp>
        <p:nvSpPr>
          <p:cNvPr id="432135" name="Freeform 7"/>
          <p:cNvSpPr>
            <a:spLocks noChangeArrowheads="1"/>
          </p:cNvSpPr>
          <p:nvPr/>
        </p:nvSpPr>
        <p:spPr bwMode="auto">
          <a:xfrm>
            <a:off x="-142908" y="5516563"/>
            <a:ext cx="7091172" cy="360362"/>
          </a:xfrm>
          <a:custGeom>
            <a:avLst/>
            <a:gdLst/>
            <a:ahLst/>
            <a:cxnLst>
              <a:cxn ang="0">
                <a:pos x="0" y="104"/>
              </a:cxn>
              <a:cxn ang="0">
                <a:pos x="4481" y="104"/>
              </a:cxn>
              <a:cxn ang="0">
                <a:pos x="4481" y="182"/>
              </a:cxn>
              <a:cxn ang="0">
                <a:pos x="4925" y="91"/>
              </a:cxn>
              <a:cxn ang="0">
                <a:pos x="4481" y="0"/>
              </a:cxn>
              <a:cxn ang="0">
                <a:pos x="4481" y="78"/>
              </a:cxn>
              <a:cxn ang="0">
                <a:pos x="0" y="78"/>
              </a:cxn>
              <a:cxn ang="0">
                <a:pos x="0" y="104"/>
              </a:cxn>
              <a:cxn ang="0">
                <a:pos x="0" y="104"/>
              </a:cxn>
            </a:cxnLst>
            <a:rect l="0" t="0" r="r" b="b"/>
            <a:pathLst>
              <a:path w="4925" h="182">
                <a:moveTo>
                  <a:pt x="0" y="104"/>
                </a:moveTo>
                <a:lnTo>
                  <a:pt x="4481" y="104"/>
                </a:lnTo>
                <a:lnTo>
                  <a:pt x="4481" y="182"/>
                </a:lnTo>
                <a:lnTo>
                  <a:pt x="4925" y="91"/>
                </a:lnTo>
                <a:lnTo>
                  <a:pt x="4481" y="0"/>
                </a:lnTo>
                <a:lnTo>
                  <a:pt x="4481" y="78"/>
                </a:lnTo>
                <a:lnTo>
                  <a:pt x="0" y="78"/>
                </a:lnTo>
                <a:lnTo>
                  <a:pt x="0" y="104"/>
                </a:lnTo>
                <a:lnTo>
                  <a:pt x="0" y="104"/>
                </a:lnTo>
                <a:close/>
              </a:path>
            </a:pathLst>
          </a:custGeom>
          <a:solidFill>
            <a:srgbClr val="008000"/>
          </a:solidFill>
          <a:ln w="63500">
            <a:solidFill>
              <a:srgbClr val="008000"/>
            </a:solidFill>
            <a:prstDash val="solid"/>
            <a:round/>
            <a:headEnd/>
            <a:tailEnd/>
          </a:ln>
        </p:spPr>
        <p:txBody>
          <a:bodyPr/>
          <a:lstStyle/>
          <a:p>
            <a:endParaRPr lang="en-CA"/>
          </a:p>
        </p:txBody>
      </p:sp>
      <p:sp>
        <p:nvSpPr>
          <p:cNvPr id="432137" name="Freeform 9"/>
          <p:cNvSpPr>
            <a:spLocks/>
          </p:cNvSpPr>
          <p:nvPr/>
        </p:nvSpPr>
        <p:spPr bwMode="auto">
          <a:xfrm>
            <a:off x="2195513" y="4652963"/>
            <a:ext cx="4805379" cy="1046162"/>
          </a:xfrm>
          <a:custGeom>
            <a:avLst/>
            <a:gdLst/>
            <a:ahLst/>
            <a:cxnLst>
              <a:cxn ang="0">
                <a:pos x="0" y="416"/>
              </a:cxn>
              <a:cxn ang="0">
                <a:pos x="318" y="371"/>
              </a:cxn>
              <a:cxn ang="0">
                <a:pos x="681" y="53"/>
              </a:cxn>
              <a:cxn ang="0">
                <a:pos x="2722" y="53"/>
              </a:cxn>
            </a:cxnLst>
            <a:rect l="0" t="0" r="r" b="b"/>
            <a:pathLst>
              <a:path w="2722" h="432">
                <a:moveTo>
                  <a:pt x="0" y="416"/>
                </a:moveTo>
                <a:cubicBezTo>
                  <a:pt x="102" y="424"/>
                  <a:pt x="204" y="432"/>
                  <a:pt x="318" y="371"/>
                </a:cubicBezTo>
                <a:cubicBezTo>
                  <a:pt x="432" y="310"/>
                  <a:pt x="280" y="106"/>
                  <a:pt x="681" y="53"/>
                </a:cubicBezTo>
                <a:cubicBezTo>
                  <a:pt x="1082" y="0"/>
                  <a:pt x="2382" y="53"/>
                  <a:pt x="2722" y="53"/>
                </a:cubicBezTo>
              </a:path>
            </a:pathLst>
          </a:custGeom>
          <a:noFill/>
          <a:ln w="95250" cap="flat" cmpd="sng">
            <a:solidFill>
              <a:srgbClr val="993300"/>
            </a:solidFill>
            <a:prstDash val="solid"/>
            <a:round/>
            <a:headEnd/>
            <a:tailEnd type="triangle" w="med" len="med"/>
          </a:ln>
          <a:effectLst/>
        </p:spPr>
        <p:txBody>
          <a:bodyPr/>
          <a:lstStyle/>
          <a:p>
            <a:endParaRPr lang="en-CA"/>
          </a:p>
        </p:txBody>
      </p:sp>
      <p:sp>
        <p:nvSpPr>
          <p:cNvPr id="432138" name="Line 10"/>
          <p:cNvSpPr>
            <a:spLocks noChangeShapeType="1"/>
          </p:cNvSpPr>
          <p:nvPr/>
        </p:nvSpPr>
        <p:spPr bwMode="auto">
          <a:xfrm flipV="1">
            <a:off x="7019925" y="3728542"/>
            <a:ext cx="781500" cy="2005508"/>
          </a:xfrm>
          <a:prstGeom prst="line">
            <a:avLst/>
          </a:prstGeom>
          <a:noFill/>
          <a:ln w="63500">
            <a:solidFill>
              <a:srgbClr val="008000"/>
            </a:solidFill>
            <a:prstDash val="sysDot"/>
            <a:round/>
            <a:headEnd/>
            <a:tailEnd type="triangle" w="med" len="med"/>
          </a:ln>
          <a:effectLst/>
        </p:spPr>
        <p:txBody>
          <a:bodyPr/>
          <a:lstStyle/>
          <a:p>
            <a:endParaRPr lang="en-CA"/>
          </a:p>
        </p:txBody>
      </p:sp>
      <p:sp>
        <p:nvSpPr>
          <p:cNvPr id="432148" name="Text Box 20"/>
          <p:cNvSpPr txBox="1">
            <a:spLocks noChangeArrowheads="1"/>
          </p:cNvSpPr>
          <p:nvPr/>
        </p:nvSpPr>
        <p:spPr bwMode="auto">
          <a:xfrm>
            <a:off x="2729984" y="5310045"/>
            <a:ext cx="3672408" cy="369332"/>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009900"/>
                </a:solidFill>
              </a:rPr>
              <a:t>Small Group Nomadic</a:t>
            </a:r>
            <a:endParaRPr lang="en-CA" b="1" dirty="0">
              <a:solidFill>
                <a:srgbClr val="009900"/>
              </a:solidFill>
            </a:endParaRPr>
          </a:p>
        </p:txBody>
      </p:sp>
      <p:sp>
        <p:nvSpPr>
          <p:cNvPr id="432153" name="Line 25"/>
          <p:cNvSpPr>
            <a:spLocks noChangeShapeType="1"/>
          </p:cNvSpPr>
          <p:nvPr/>
        </p:nvSpPr>
        <p:spPr bwMode="auto">
          <a:xfrm flipV="1">
            <a:off x="7185568" y="3416401"/>
            <a:ext cx="551101" cy="1335773"/>
          </a:xfrm>
          <a:prstGeom prst="line">
            <a:avLst/>
          </a:prstGeom>
          <a:noFill/>
          <a:ln w="63500">
            <a:solidFill>
              <a:srgbClr val="993300"/>
            </a:solidFill>
            <a:prstDash val="sysDot"/>
            <a:round/>
            <a:headEnd/>
            <a:tailEnd type="triangle" w="med" len="med"/>
          </a:ln>
          <a:effectLst/>
        </p:spPr>
        <p:txBody>
          <a:bodyPr/>
          <a:lstStyle/>
          <a:p>
            <a:endParaRPr lang="en-CA"/>
          </a:p>
        </p:txBody>
      </p:sp>
      <p:sp>
        <p:nvSpPr>
          <p:cNvPr id="13" name="Rectangle 6"/>
          <p:cNvSpPr txBox="1">
            <a:spLocks noChangeArrowheads="1"/>
          </p:cNvSpPr>
          <p:nvPr/>
        </p:nvSpPr>
        <p:spPr bwMode="auto">
          <a:xfrm>
            <a:off x="0" y="5929330"/>
            <a:ext cx="9144000" cy="246221"/>
          </a:xfrm>
          <a:prstGeom prst="rect">
            <a:avLst/>
          </a:prstGeom>
          <a:noFill/>
          <a:ln>
            <a:miter lim="800000"/>
            <a:headEnd/>
            <a:tailEnd/>
          </a:ln>
        </p:spPr>
        <p:txBody>
          <a:bodyPr wrap="square" lIns="0" tIns="0" rIns="0" bIns="0">
            <a:spAutoFit/>
          </a:bodyPr>
          <a:lstStyle/>
          <a:p>
            <a:pPr marL="0" marR="0" lvl="0" indent="0" algn="l" defTabSz="381000" rtl="0" eaLnBrk="0" fontAlgn="base" latinLnBrk="0" hangingPunct="0">
              <a:lnSpc>
                <a:spcPct val="80000"/>
              </a:lnSpc>
              <a:spcBef>
                <a:spcPct val="0"/>
              </a:spcBef>
              <a:spcAft>
                <a:spcPct val="0"/>
              </a:spcAft>
              <a:buClrTx/>
              <a:buSzTx/>
              <a:buFontTx/>
              <a:buNone/>
              <a:tabLst/>
              <a:defRPr/>
            </a:pPr>
            <a:r>
              <a:rPr kumimoji="0" lang="en-CA" sz="2000" b="1" i="0" u="none" strike="noStrike" kern="0" cap="none" spc="0" normalizeH="0" baseline="0" noProof="0" dirty="0" smtClean="0">
                <a:ln>
                  <a:noFill/>
                </a:ln>
                <a:solidFill>
                  <a:srgbClr val="000080"/>
                </a:solidFill>
                <a:effectLst/>
                <a:uLnTx/>
                <a:uFillTx/>
                <a:latin typeface="Futura Md BT" pitchFamily="34" charset="0"/>
              </a:rPr>
              <a:t>-200,000	  	 -10,000			</a:t>
            </a:r>
            <a:r>
              <a:rPr lang="en-CA" b="1" kern="0" noProof="0" dirty="0">
                <a:solidFill>
                  <a:srgbClr val="000080"/>
                </a:solidFill>
                <a:latin typeface="Futura Md BT" pitchFamily="34" charset="0"/>
              </a:rPr>
              <a:t> </a:t>
            </a:r>
            <a:r>
              <a:rPr lang="en-CA" b="1" kern="0" noProof="0" dirty="0" smtClean="0">
                <a:solidFill>
                  <a:srgbClr val="000080"/>
                </a:solidFill>
                <a:latin typeface="Futura Md BT" pitchFamily="34" charset="0"/>
              </a:rPr>
              <a:t>   </a:t>
            </a:r>
            <a:r>
              <a:rPr lang="en-CA" b="1" kern="0" dirty="0" smtClean="0">
                <a:solidFill>
                  <a:srgbClr val="000080"/>
                </a:solidFill>
                <a:latin typeface="Futura Md BT" pitchFamily="34" charset="0"/>
              </a:rPr>
              <a:t>-5,500</a:t>
            </a:r>
            <a:r>
              <a:rPr kumimoji="0" lang="en-CA" sz="2000" b="1" i="0" u="none" strike="noStrike" kern="0" cap="none" spc="0" normalizeH="0" baseline="0" noProof="0" dirty="0" smtClean="0">
                <a:ln>
                  <a:noFill/>
                </a:ln>
                <a:solidFill>
                  <a:srgbClr val="000080"/>
                </a:solidFill>
                <a:effectLst/>
                <a:uLnTx/>
                <a:uFillTx/>
                <a:latin typeface="Futura Md BT" pitchFamily="34" charset="0"/>
              </a:rPr>
              <a:t>	      -1000    		   2017                 2300</a:t>
            </a:r>
            <a:endParaRPr kumimoji="0" lang="en-CA" sz="2000" b="1" i="0" u="none" strike="noStrike" kern="0" cap="none" spc="0" normalizeH="0" baseline="0" noProof="0" dirty="0">
              <a:ln>
                <a:noFill/>
              </a:ln>
              <a:solidFill>
                <a:srgbClr val="000080"/>
              </a:solidFill>
              <a:effectLst/>
              <a:uLnTx/>
              <a:uFillTx/>
              <a:latin typeface="Futura Md BT" pitchFamily="34" charset="0"/>
            </a:endParaRPr>
          </a:p>
        </p:txBody>
      </p:sp>
      <p:sp>
        <p:nvSpPr>
          <p:cNvPr id="19" name="Text Box 17"/>
          <p:cNvSpPr txBox="1">
            <a:spLocks noChangeArrowheads="1"/>
          </p:cNvSpPr>
          <p:nvPr/>
        </p:nvSpPr>
        <p:spPr bwMode="auto">
          <a:xfrm>
            <a:off x="4276278" y="3552452"/>
            <a:ext cx="3054402" cy="369332"/>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FF0000"/>
                </a:solidFill>
              </a:rPr>
              <a:t>Regional        Empires</a:t>
            </a:r>
            <a:endParaRPr lang="en-CA" b="1" dirty="0">
              <a:solidFill>
                <a:srgbClr val="FF0000"/>
              </a:solidFill>
            </a:endParaRPr>
          </a:p>
        </p:txBody>
      </p:sp>
      <p:sp>
        <p:nvSpPr>
          <p:cNvPr id="20" name="Freeform 12"/>
          <p:cNvSpPr>
            <a:spLocks/>
          </p:cNvSpPr>
          <p:nvPr/>
        </p:nvSpPr>
        <p:spPr bwMode="auto">
          <a:xfrm>
            <a:off x="4000496" y="3857628"/>
            <a:ext cx="3000396" cy="906459"/>
          </a:xfrm>
          <a:custGeom>
            <a:avLst/>
            <a:gdLst/>
            <a:ahLst/>
            <a:cxnLst>
              <a:cxn ang="0">
                <a:pos x="0" y="416"/>
              </a:cxn>
              <a:cxn ang="0">
                <a:pos x="318" y="371"/>
              </a:cxn>
              <a:cxn ang="0">
                <a:pos x="681" y="53"/>
              </a:cxn>
              <a:cxn ang="0">
                <a:pos x="2722" y="53"/>
              </a:cxn>
            </a:cxnLst>
            <a:rect l="0" t="0" r="r" b="b"/>
            <a:pathLst>
              <a:path w="2722" h="432">
                <a:moveTo>
                  <a:pt x="0" y="416"/>
                </a:moveTo>
                <a:cubicBezTo>
                  <a:pt x="102" y="424"/>
                  <a:pt x="204" y="432"/>
                  <a:pt x="318" y="371"/>
                </a:cubicBezTo>
                <a:cubicBezTo>
                  <a:pt x="432" y="310"/>
                  <a:pt x="280" y="106"/>
                  <a:pt x="681" y="53"/>
                </a:cubicBezTo>
                <a:cubicBezTo>
                  <a:pt x="1082" y="0"/>
                  <a:pt x="2382" y="53"/>
                  <a:pt x="2722" y="53"/>
                </a:cubicBezTo>
              </a:path>
            </a:pathLst>
          </a:custGeom>
          <a:noFill/>
          <a:ln w="95250" cap="flat" cmpd="sng">
            <a:solidFill>
              <a:srgbClr val="FF0000"/>
            </a:solidFill>
            <a:prstDash val="solid"/>
            <a:round/>
            <a:headEnd/>
            <a:tailEnd type="triangle" w="med" len="med"/>
          </a:ln>
          <a:effectLst/>
        </p:spPr>
        <p:txBody>
          <a:bodyPr/>
          <a:lstStyle/>
          <a:p>
            <a:endParaRPr lang="en-CA"/>
          </a:p>
        </p:txBody>
      </p:sp>
      <p:sp>
        <p:nvSpPr>
          <p:cNvPr id="28" name="Freeform 15"/>
          <p:cNvSpPr>
            <a:spLocks/>
          </p:cNvSpPr>
          <p:nvPr/>
        </p:nvSpPr>
        <p:spPr bwMode="auto">
          <a:xfrm>
            <a:off x="5286380" y="3214686"/>
            <a:ext cx="1714512" cy="717552"/>
          </a:xfrm>
          <a:custGeom>
            <a:avLst/>
            <a:gdLst/>
            <a:ahLst/>
            <a:cxnLst>
              <a:cxn ang="0">
                <a:pos x="0" y="506"/>
              </a:cxn>
              <a:cxn ang="0">
                <a:pos x="362" y="370"/>
              </a:cxn>
              <a:cxn ang="0">
                <a:pos x="499" y="53"/>
              </a:cxn>
              <a:cxn ang="0">
                <a:pos x="907" y="53"/>
              </a:cxn>
            </a:cxnLst>
            <a:rect l="0" t="0" r="r" b="b"/>
            <a:pathLst>
              <a:path w="907" h="506">
                <a:moveTo>
                  <a:pt x="0" y="506"/>
                </a:moveTo>
                <a:cubicBezTo>
                  <a:pt x="139" y="476"/>
                  <a:pt x="279" y="446"/>
                  <a:pt x="362" y="370"/>
                </a:cubicBezTo>
                <a:cubicBezTo>
                  <a:pt x="445" y="294"/>
                  <a:pt x="408" y="106"/>
                  <a:pt x="499" y="53"/>
                </a:cubicBezTo>
                <a:cubicBezTo>
                  <a:pt x="590" y="0"/>
                  <a:pt x="847" y="53"/>
                  <a:pt x="907" y="53"/>
                </a:cubicBezTo>
              </a:path>
            </a:pathLst>
          </a:custGeom>
          <a:noFill/>
          <a:ln w="95250" cap="flat" cmpd="sng">
            <a:solidFill>
              <a:srgbClr val="0000FF"/>
            </a:solidFill>
            <a:prstDash val="solid"/>
            <a:round/>
            <a:headEnd/>
            <a:tailEnd type="triangle" w="med" len="med"/>
          </a:ln>
          <a:effectLst/>
        </p:spPr>
        <p:txBody>
          <a:bodyPr/>
          <a:lstStyle/>
          <a:p>
            <a:endParaRPr lang="en-CA"/>
          </a:p>
        </p:txBody>
      </p:sp>
      <p:sp>
        <p:nvSpPr>
          <p:cNvPr id="29" name="Line 14"/>
          <p:cNvSpPr>
            <a:spLocks noChangeShapeType="1"/>
          </p:cNvSpPr>
          <p:nvPr/>
        </p:nvSpPr>
        <p:spPr bwMode="auto">
          <a:xfrm flipV="1">
            <a:off x="7218686" y="2824161"/>
            <a:ext cx="670406" cy="468436"/>
          </a:xfrm>
          <a:prstGeom prst="line">
            <a:avLst/>
          </a:prstGeom>
          <a:noFill/>
          <a:ln w="63500">
            <a:solidFill>
              <a:srgbClr val="0000FF"/>
            </a:solidFill>
            <a:prstDash val="sysDot"/>
            <a:round/>
            <a:headEnd/>
            <a:tailEnd type="triangle" w="med" len="med"/>
          </a:ln>
          <a:effectLst/>
        </p:spPr>
        <p:txBody>
          <a:bodyPr/>
          <a:lstStyle/>
          <a:p>
            <a:endParaRPr lang="en-CA"/>
          </a:p>
        </p:txBody>
      </p:sp>
      <p:pic>
        <p:nvPicPr>
          <p:cNvPr id="62" name="Picture 14" descr="FCLogo_FINALcolour (1)"/>
          <p:cNvPicPr>
            <a:picLocks noChangeAspect="1" noChangeArrowheads="1"/>
          </p:cNvPicPr>
          <p:nvPr/>
        </p:nvPicPr>
        <p:blipFill>
          <a:blip r:embed="rId3" cstate="print"/>
          <a:srcRect/>
          <a:stretch>
            <a:fillRect/>
          </a:stretch>
        </p:blipFill>
        <p:spPr bwMode="auto">
          <a:xfrm>
            <a:off x="8003053" y="6286520"/>
            <a:ext cx="1140947" cy="571480"/>
          </a:xfrm>
          <a:prstGeom prst="rect">
            <a:avLst/>
          </a:prstGeom>
          <a:noFill/>
        </p:spPr>
      </p:pic>
      <p:sp>
        <p:nvSpPr>
          <p:cNvPr id="50" name="Oval 49"/>
          <p:cNvSpPr/>
          <p:nvPr/>
        </p:nvSpPr>
        <p:spPr>
          <a:xfrm>
            <a:off x="6402392" y="3179371"/>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p:cNvSpPr/>
          <p:nvPr/>
        </p:nvSpPr>
        <p:spPr>
          <a:xfrm>
            <a:off x="1219953" y="5616639"/>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p:cNvCxnSpPr/>
          <p:nvPr/>
        </p:nvCxnSpPr>
        <p:spPr bwMode="auto">
          <a:xfrm>
            <a:off x="1291391" y="5670678"/>
            <a:ext cx="5665272" cy="17399"/>
          </a:xfrm>
          <a:prstGeom prst="line">
            <a:avLst/>
          </a:prstGeom>
          <a:solidFill>
            <a:schemeClr val="bg1"/>
          </a:solidFill>
          <a:ln w="19050" cap="flat" cmpd="sng" algn="ctr">
            <a:solidFill>
              <a:srgbClr val="FFFF00"/>
            </a:solidFill>
            <a:prstDash val="solid"/>
            <a:round/>
            <a:headEnd type="none" w="med" len="med"/>
            <a:tailEnd type="none" w="med" len="med"/>
          </a:ln>
          <a:effectLst/>
        </p:spPr>
      </p:cxnSp>
      <p:sp>
        <p:nvSpPr>
          <p:cNvPr id="30" name="Oval 29"/>
          <p:cNvSpPr/>
          <p:nvPr/>
        </p:nvSpPr>
        <p:spPr>
          <a:xfrm>
            <a:off x="1568240" y="561688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4545003" y="3965448"/>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bwMode="auto">
          <a:xfrm>
            <a:off x="0" y="1052736"/>
            <a:ext cx="107504" cy="4587031"/>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1950382" y="3228560"/>
            <a:ext cx="4468381" cy="307777"/>
          </a:xfrm>
          <a:prstGeom prst="rect">
            <a:avLst/>
          </a:prstGeom>
          <a:noFill/>
        </p:spPr>
        <p:txBody>
          <a:bodyPr wrap="square" rtlCol="0">
            <a:spAutoFit/>
          </a:bodyPr>
          <a:lstStyle/>
          <a:p>
            <a:r>
              <a:rPr lang="en-CA" sz="1400" b="1" dirty="0" smtClean="0"/>
              <a:t>Degree of living complexity that can be lived with. </a:t>
            </a:r>
            <a:endParaRPr lang="en-CA" sz="1400" b="1" dirty="0"/>
          </a:p>
        </p:txBody>
      </p:sp>
      <p:sp>
        <p:nvSpPr>
          <p:cNvPr id="4" name="TextBox 3"/>
          <p:cNvSpPr txBox="1"/>
          <p:nvPr/>
        </p:nvSpPr>
        <p:spPr>
          <a:xfrm>
            <a:off x="3636449" y="6212540"/>
            <a:ext cx="1502992" cy="584775"/>
          </a:xfrm>
          <a:prstGeom prst="rect">
            <a:avLst/>
          </a:prstGeom>
          <a:noFill/>
        </p:spPr>
        <p:txBody>
          <a:bodyPr wrap="square" rtlCol="0">
            <a:spAutoFit/>
          </a:bodyPr>
          <a:lstStyle/>
          <a:p>
            <a:pPr algn="ctr"/>
            <a:r>
              <a:rPr lang="en-CA" b="1" dirty="0" smtClean="0"/>
              <a:t>Time</a:t>
            </a:r>
          </a:p>
          <a:p>
            <a:pPr algn="ctr"/>
            <a:r>
              <a:rPr lang="en-CA" sz="1400" b="1" dirty="0" smtClean="0"/>
              <a:t>Not to scale.</a:t>
            </a:r>
            <a:endParaRPr lang="en-CA" sz="1400" b="1" dirty="0"/>
          </a:p>
        </p:txBody>
      </p:sp>
      <p:sp>
        <p:nvSpPr>
          <p:cNvPr id="31" name="Line 13"/>
          <p:cNvSpPr>
            <a:spLocks noChangeShapeType="1"/>
          </p:cNvSpPr>
          <p:nvPr/>
        </p:nvSpPr>
        <p:spPr bwMode="auto">
          <a:xfrm flipV="1">
            <a:off x="7184415" y="3116507"/>
            <a:ext cx="533222" cy="784055"/>
          </a:xfrm>
          <a:prstGeom prst="line">
            <a:avLst/>
          </a:prstGeom>
          <a:noFill/>
          <a:ln w="73025">
            <a:solidFill>
              <a:srgbClr val="FF0000"/>
            </a:solidFill>
            <a:prstDash val="sysDot"/>
            <a:round/>
            <a:headEnd/>
            <a:tailEnd type="triangle" w="med" len="med"/>
          </a:ln>
          <a:effectLst/>
        </p:spPr>
        <p:txBody>
          <a:bodyPr/>
          <a:lstStyle/>
          <a:p>
            <a:endParaRPr lang="en-CA"/>
          </a:p>
        </p:txBody>
      </p:sp>
      <p:cxnSp>
        <p:nvCxnSpPr>
          <p:cNvPr id="6" name="Straight Connector 5"/>
          <p:cNvCxnSpPr/>
          <p:nvPr/>
        </p:nvCxnSpPr>
        <p:spPr bwMode="auto">
          <a:xfrm flipV="1">
            <a:off x="7000892" y="3857628"/>
            <a:ext cx="235404" cy="107820"/>
          </a:xfrm>
          <a:prstGeom prst="line">
            <a:avLst/>
          </a:prstGeom>
          <a:solidFill>
            <a:schemeClr val="accent1"/>
          </a:solidFill>
          <a:ln w="66675" cap="flat" cmpd="sng" algn="ctr">
            <a:solidFill>
              <a:srgbClr val="FF0000"/>
            </a:solidFill>
            <a:prstDash val="sysDot"/>
            <a:round/>
            <a:headEnd type="none" w="med" len="med"/>
            <a:tailEnd type="none" w="med" len="med"/>
          </a:ln>
          <a:effectLst/>
        </p:spPr>
      </p:cxnSp>
      <p:cxnSp>
        <p:nvCxnSpPr>
          <p:cNvPr id="34" name="Straight Connector 33"/>
          <p:cNvCxnSpPr/>
          <p:nvPr/>
        </p:nvCxnSpPr>
        <p:spPr bwMode="auto">
          <a:xfrm>
            <a:off x="7001957" y="3278153"/>
            <a:ext cx="212086" cy="17290"/>
          </a:xfrm>
          <a:prstGeom prst="line">
            <a:avLst/>
          </a:prstGeom>
          <a:solidFill>
            <a:schemeClr val="accent1"/>
          </a:solidFill>
          <a:ln w="66675" cap="flat" cmpd="sng" algn="ctr">
            <a:solidFill>
              <a:srgbClr val="0000FF"/>
            </a:solidFill>
            <a:prstDash val="sysDot"/>
            <a:round/>
            <a:headEnd type="none" w="med" len="med"/>
            <a:tailEnd type="none" w="med" len="med"/>
          </a:ln>
          <a:effectLst/>
        </p:spPr>
      </p:cxnSp>
      <p:cxnSp>
        <p:nvCxnSpPr>
          <p:cNvPr id="35" name="Straight Connector 34"/>
          <p:cNvCxnSpPr/>
          <p:nvPr/>
        </p:nvCxnSpPr>
        <p:spPr bwMode="auto">
          <a:xfrm>
            <a:off x="7000892" y="4752175"/>
            <a:ext cx="263967" cy="11912"/>
          </a:xfrm>
          <a:prstGeom prst="line">
            <a:avLst/>
          </a:prstGeom>
          <a:solidFill>
            <a:schemeClr val="accent1"/>
          </a:solidFill>
          <a:ln w="66675" cap="flat" cmpd="sng" algn="ctr">
            <a:solidFill>
              <a:srgbClr val="C00000"/>
            </a:solidFill>
            <a:prstDash val="sysDot"/>
            <a:round/>
            <a:headEnd type="none" w="med" len="med"/>
            <a:tailEnd type="none" w="med" len="med"/>
          </a:ln>
          <a:effectLst/>
        </p:spPr>
      </p:cxnSp>
      <p:sp>
        <p:nvSpPr>
          <p:cNvPr id="36" name="Freeform 15"/>
          <p:cNvSpPr>
            <a:spLocks/>
          </p:cNvSpPr>
          <p:nvPr/>
        </p:nvSpPr>
        <p:spPr bwMode="auto">
          <a:xfrm>
            <a:off x="6737345" y="2593615"/>
            <a:ext cx="1151747" cy="669227"/>
          </a:xfrm>
          <a:custGeom>
            <a:avLst/>
            <a:gdLst/>
            <a:ahLst/>
            <a:cxnLst>
              <a:cxn ang="0">
                <a:pos x="0" y="506"/>
              </a:cxn>
              <a:cxn ang="0">
                <a:pos x="362" y="370"/>
              </a:cxn>
              <a:cxn ang="0">
                <a:pos x="499" y="53"/>
              </a:cxn>
              <a:cxn ang="0">
                <a:pos x="907" y="53"/>
              </a:cxn>
            </a:cxnLst>
            <a:rect l="0" t="0" r="r" b="b"/>
            <a:pathLst>
              <a:path w="907" h="506">
                <a:moveTo>
                  <a:pt x="0" y="506"/>
                </a:moveTo>
                <a:cubicBezTo>
                  <a:pt x="139" y="476"/>
                  <a:pt x="279" y="446"/>
                  <a:pt x="362" y="370"/>
                </a:cubicBezTo>
                <a:cubicBezTo>
                  <a:pt x="445" y="294"/>
                  <a:pt x="408" y="106"/>
                  <a:pt x="499" y="53"/>
                </a:cubicBezTo>
                <a:cubicBezTo>
                  <a:pt x="590" y="0"/>
                  <a:pt x="847" y="53"/>
                  <a:pt x="907" y="53"/>
                </a:cubicBezTo>
              </a:path>
            </a:pathLst>
          </a:custGeom>
          <a:noFill/>
          <a:ln w="95250" cap="flat" cmpd="sng">
            <a:solidFill>
              <a:srgbClr val="FFFF00"/>
            </a:solidFill>
            <a:prstDash val="sysDash"/>
            <a:round/>
            <a:headEnd/>
            <a:tailEnd type="triangle" w="med" len="med"/>
          </a:ln>
          <a:effectLst/>
        </p:spPr>
        <p:txBody>
          <a:bodyPr/>
          <a:lstStyle/>
          <a:p>
            <a:endParaRPr lang="en-CA"/>
          </a:p>
        </p:txBody>
      </p:sp>
      <p:sp>
        <p:nvSpPr>
          <p:cNvPr id="37" name="Text Box 18"/>
          <p:cNvSpPr txBox="1">
            <a:spLocks noChangeArrowheads="1"/>
          </p:cNvSpPr>
          <p:nvPr/>
        </p:nvSpPr>
        <p:spPr bwMode="auto">
          <a:xfrm>
            <a:off x="5286380" y="2747175"/>
            <a:ext cx="2374900" cy="369332"/>
          </a:xfrm>
          <a:prstGeom prst="rect">
            <a:avLst/>
          </a:prstGeom>
          <a:noFill/>
          <a:ln w="10033" algn="ctr">
            <a:noFill/>
            <a:prstDash val="sysDot"/>
            <a:miter lim="800000"/>
            <a:headEnd/>
            <a:tailEnd/>
          </a:ln>
          <a:effectLst/>
        </p:spPr>
        <p:txBody>
          <a:bodyPr>
            <a:spAutoFit/>
          </a:bodyPr>
          <a:lstStyle/>
          <a:p>
            <a:pPr algn="ctr">
              <a:spcBef>
                <a:spcPts val="0"/>
              </a:spcBef>
            </a:pPr>
            <a:r>
              <a:rPr lang="en-CA" b="1" dirty="0" smtClean="0">
                <a:solidFill>
                  <a:srgbClr val="0000CC"/>
                </a:solidFill>
              </a:rPr>
              <a:t>Modern/Industrial</a:t>
            </a:r>
          </a:p>
        </p:txBody>
      </p:sp>
      <p:sp>
        <p:nvSpPr>
          <p:cNvPr id="38" name="Text Box 18"/>
          <p:cNvSpPr txBox="1">
            <a:spLocks noChangeArrowheads="1"/>
          </p:cNvSpPr>
          <p:nvPr/>
        </p:nvSpPr>
        <p:spPr bwMode="auto">
          <a:xfrm>
            <a:off x="6473830" y="2149652"/>
            <a:ext cx="2374900" cy="369332"/>
          </a:xfrm>
          <a:prstGeom prst="rect">
            <a:avLst/>
          </a:prstGeom>
          <a:noFill/>
          <a:ln w="10033" algn="ctr">
            <a:noFill/>
            <a:prstDash val="sysDot"/>
            <a:miter lim="800000"/>
            <a:headEnd/>
            <a:tailEnd/>
          </a:ln>
          <a:effectLst/>
        </p:spPr>
        <p:txBody>
          <a:bodyPr>
            <a:spAutoFit/>
          </a:bodyPr>
          <a:lstStyle/>
          <a:p>
            <a:pPr algn="ctr">
              <a:spcBef>
                <a:spcPts val="0"/>
              </a:spcBef>
            </a:pPr>
            <a:r>
              <a:rPr lang="en-CA" b="1" dirty="0" smtClean="0">
                <a:solidFill>
                  <a:srgbClr val="FFFF00"/>
                </a:solidFill>
              </a:rPr>
              <a:t>Co-creative</a:t>
            </a:r>
          </a:p>
        </p:txBody>
      </p:sp>
      <p:sp>
        <p:nvSpPr>
          <p:cNvPr id="5" name="TextBox 4"/>
          <p:cNvSpPr txBox="1"/>
          <p:nvPr/>
        </p:nvSpPr>
        <p:spPr>
          <a:xfrm>
            <a:off x="1446014" y="1286943"/>
            <a:ext cx="6304375" cy="461665"/>
          </a:xfrm>
          <a:prstGeom prst="rect">
            <a:avLst/>
          </a:prstGeom>
          <a:noFill/>
        </p:spPr>
        <p:txBody>
          <a:bodyPr wrap="square" rtlCol="0">
            <a:spAutoFit/>
          </a:bodyPr>
          <a:lstStyle/>
          <a:p>
            <a:pPr algn="ctr"/>
            <a:r>
              <a:rPr lang="en-CA" sz="2400" b="1" dirty="0" smtClean="0">
                <a:solidFill>
                  <a:srgbClr val="FFFF00"/>
                </a:solidFill>
              </a:rPr>
              <a:t>“Global Eco-Personal cultures”</a:t>
            </a:r>
            <a:endParaRPr lang="en-CA" sz="2400" b="1" dirty="0">
              <a:solidFill>
                <a:srgbClr val="FFFF00"/>
              </a:solidFill>
            </a:endParaRPr>
          </a:p>
        </p:txBody>
      </p:sp>
      <p:sp>
        <p:nvSpPr>
          <p:cNvPr id="40" name="Text Box 19"/>
          <p:cNvSpPr txBox="1">
            <a:spLocks noChangeArrowheads="1"/>
          </p:cNvSpPr>
          <p:nvPr/>
        </p:nvSpPr>
        <p:spPr bwMode="auto">
          <a:xfrm>
            <a:off x="3402678" y="4348599"/>
            <a:ext cx="3397935" cy="366713"/>
          </a:xfrm>
          <a:prstGeom prst="rect">
            <a:avLst/>
          </a:prstGeom>
          <a:noFill/>
          <a:ln w="10033" algn="ctr">
            <a:noFill/>
            <a:prstDash val="sysDot"/>
            <a:miter lim="800000"/>
            <a:headEnd/>
            <a:tailEnd/>
          </a:ln>
          <a:effectLst/>
        </p:spPr>
        <p:txBody>
          <a:bodyPr wrap="square">
            <a:spAutoFit/>
          </a:bodyPr>
          <a:lstStyle/>
          <a:p>
            <a:pPr algn="ctr">
              <a:spcBef>
                <a:spcPct val="50000"/>
              </a:spcBef>
            </a:pPr>
            <a:r>
              <a:rPr lang="en-CA" b="1" dirty="0" smtClean="0">
                <a:solidFill>
                  <a:srgbClr val="800040"/>
                </a:solidFill>
              </a:rPr>
              <a:t>Local      Settled Agriculture</a:t>
            </a:r>
            <a:endParaRPr lang="en-CA" b="1" dirty="0">
              <a:solidFill>
                <a:srgbClr val="800040"/>
              </a:solidFill>
            </a:endParaRPr>
          </a:p>
        </p:txBody>
      </p:sp>
    </p:spTree>
    <p:extLst>
      <p:ext uri="{BB962C8B-B14F-4D97-AF65-F5344CB8AC3E}">
        <p14:creationId xmlns:p14="http://schemas.microsoft.com/office/powerpoint/2010/main" val="12277768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6" name="Rectangle 4"/>
          <p:cNvSpPr>
            <a:spLocks noGrp="1" noChangeArrowheads="1"/>
          </p:cNvSpPr>
          <p:nvPr>
            <p:ph type="ctrTitle" idx="4294967295"/>
          </p:nvPr>
        </p:nvSpPr>
        <p:spPr bwMode="auto">
          <a:xfrm>
            <a:off x="250825" y="260350"/>
            <a:ext cx="8655050" cy="615553"/>
          </a:xfrm>
          <a:prstGeom prst="rect">
            <a:avLst/>
          </a:prstGeom>
          <a:noFill/>
          <a:ln>
            <a:miter lim="800000"/>
            <a:headEnd/>
            <a:tailEnd/>
          </a:ln>
        </p:spPr>
        <p:txBody>
          <a:bodyPr lIns="0" tIns="0" rIns="0" bIns="0">
            <a:spAutoFit/>
          </a:bodyPr>
          <a:lstStyle/>
          <a:p>
            <a:pPr algn="l" defTabSz="381000"/>
            <a:r>
              <a:rPr lang="en-CA" sz="4000" b="1" dirty="0" smtClean="0">
                <a:solidFill>
                  <a:srgbClr val="800040"/>
                </a:solidFill>
              </a:rPr>
              <a:t>M/I in a Long Disintegration</a:t>
            </a:r>
            <a:endParaRPr lang="en-CA" sz="4000" b="1" dirty="0">
              <a:solidFill>
                <a:srgbClr val="800040"/>
              </a:solidFill>
            </a:endParaRPr>
          </a:p>
        </p:txBody>
      </p:sp>
      <p:sp>
        <p:nvSpPr>
          <p:cNvPr id="530437" name="Rectangle 5"/>
          <p:cNvSpPr>
            <a:spLocks noChangeArrowheads="1"/>
          </p:cNvSpPr>
          <p:nvPr/>
        </p:nvSpPr>
        <p:spPr bwMode="auto">
          <a:xfrm>
            <a:off x="250825" y="981075"/>
            <a:ext cx="8585200" cy="33338"/>
          </a:xfrm>
          <a:prstGeom prst="rect">
            <a:avLst/>
          </a:prstGeom>
          <a:solidFill>
            <a:srgbClr val="667299"/>
          </a:solidFill>
          <a:ln w="9525">
            <a:noFill/>
            <a:miter lim="800000"/>
            <a:headEnd/>
            <a:tailEnd/>
          </a:ln>
        </p:spPr>
        <p:txBody>
          <a:bodyPr/>
          <a:lstStyle/>
          <a:p>
            <a:endParaRPr lang="en-CA"/>
          </a:p>
        </p:txBody>
      </p:sp>
      <p:sp>
        <p:nvSpPr>
          <p:cNvPr id="530438" name="Freeform 6"/>
          <p:cNvSpPr>
            <a:spLocks noChangeArrowheads="1"/>
          </p:cNvSpPr>
          <p:nvPr/>
        </p:nvSpPr>
        <p:spPr bwMode="auto">
          <a:xfrm>
            <a:off x="179388" y="908050"/>
            <a:ext cx="8655050" cy="104775"/>
          </a:xfrm>
          <a:custGeom>
            <a:avLst/>
            <a:gdLst/>
            <a:ahLst/>
            <a:cxnLst>
              <a:cxn ang="0">
                <a:pos x="0" y="66"/>
              </a:cxn>
              <a:cxn ang="0">
                <a:pos x="5452" y="66"/>
              </a:cxn>
              <a:cxn ang="0">
                <a:pos x="5452" y="0"/>
              </a:cxn>
              <a:cxn ang="0">
                <a:pos x="5430" y="22"/>
              </a:cxn>
              <a:cxn ang="0">
                <a:pos x="5430" y="43"/>
              </a:cxn>
              <a:cxn ang="0">
                <a:pos x="22" y="43"/>
              </a:cxn>
              <a:cxn ang="0">
                <a:pos x="0" y="66"/>
              </a:cxn>
            </a:cxnLst>
            <a:rect l="0" t="0" r="r" b="b"/>
            <a:pathLst>
              <a:path w="5452" h="66">
                <a:moveTo>
                  <a:pt x="0" y="66"/>
                </a:moveTo>
                <a:lnTo>
                  <a:pt x="5452" y="66"/>
                </a:lnTo>
                <a:lnTo>
                  <a:pt x="5452" y="0"/>
                </a:lnTo>
                <a:lnTo>
                  <a:pt x="5430" y="22"/>
                </a:lnTo>
                <a:lnTo>
                  <a:pt x="5430" y="43"/>
                </a:lnTo>
                <a:lnTo>
                  <a:pt x="22" y="43"/>
                </a:lnTo>
                <a:lnTo>
                  <a:pt x="0" y="66"/>
                </a:lnTo>
                <a:close/>
              </a:path>
            </a:pathLst>
          </a:custGeom>
          <a:solidFill>
            <a:srgbClr val="33394C"/>
          </a:solidFill>
          <a:ln w="9525">
            <a:noFill/>
            <a:round/>
            <a:headEnd/>
            <a:tailEnd/>
          </a:ln>
        </p:spPr>
        <p:txBody>
          <a:bodyPr/>
          <a:lstStyle/>
          <a:p>
            <a:endParaRPr lang="en-CA"/>
          </a:p>
        </p:txBody>
      </p:sp>
      <p:sp>
        <p:nvSpPr>
          <p:cNvPr id="530439" name="Freeform 7"/>
          <p:cNvSpPr>
            <a:spLocks noChangeArrowheads="1"/>
          </p:cNvSpPr>
          <p:nvPr/>
        </p:nvSpPr>
        <p:spPr bwMode="auto">
          <a:xfrm>
            <a:off x="179388" y="908050"/>
            <a:ext cx="8655050" cy="104775"/>
          </a:xfrm>
          <a:custGeom>
            <a:avLst/>
            <a:gdLst/>
            <a:ahLst/>
            <a:cxnLst>
              <a:cxn ang="0">
                <a:pos x="0" y="66"/>
              </a:cxn>
              <a:cxn ang="0">
                <a:pos x="0" y="0"/>
              </a:cxn>
              <a:cxn ang="0">
                <a:pos x="5452" y="0"/>
              </a:cxn>
              <a:cxn ang="0">
                <a:pos x="5430" y="22"/>
              </a:cxn>
              <a:cxn ang="0">
                <a:pos x="22" y="22"/>
              </a:cxn>
              <a:cxn ang="0">
                <a:pos x="22" y="43"/>
              </a:cxn>
              <a:cxn ang="0">
                <a:pos x="0" y="66"/>
              </a:cxn>
            </a:cxnLst>
            <a:rect l="0" t="0" r="r" b="b"/>
            <a:pathLst>
              <a:path w="5452" h="66">
                <a:moveTo>
                  <a:pt x="0" y="66"/>
                </a:moveTo>
                <a:lnTo>
                  <a:pt x="0" y="0"/>
                </a:lnTo>
                <a:lnTo>
                  <a:pt x="5452" y="0"/>
                </a:lnTo>
                <a:lnTo>
                  <a:pt x="5430" y="22"/>
                </a:lnTo>
                <a:lnTo>
                  <a:pt x="22" y="22"/>
                </a:lnTo>
                <a:lnTo>
                  <a:pt x="22" y="43"/>
                </a:lnTo>
                <a:lnTo>
                  <a:pt x="0" y="66"/>
                </a:lnTo>
                <a:close/>
              </a:path>
            </a:pathLst>
          </a:custGeom>
          <a:solidFill>
            <a:srgbClr val="C1C6D6"/>
          </a:solidFill>
          <a:ln w="9525">
            <a:noFill/>
            <a:round/>
            <a:headEnd/>
            <a:tailEnd/>
          </a:ln>
        </p:spPr>
        <p:txBody>
          <a:bodyPr/>
          <a:lstStyle/>
          <a:p>
            <a:endParaRPr lang="en-CA"/>
          </a:p>
        </p:txBody>
      </p:sp>
      <p:pic>
        <p:nvPicPr>
          <p:cNvPr id="14"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sp>
        <p:nvSpPr>
          <p:cNvPr id="13" name="Freeform 12"/>
          <p:cNvSpPr/>
          <p:nvPr/>
        </p:nvSpPr>
        <p:spPr bwMode="auto">
          <a:xfrm>
            <a:off x="1039528" y="2112745"/>
            <a:ext cx="7600750" cy="3500388"/>
          </a:xfrm>
          <a:custGeom>
            <a:avLst/>
            <a:gdLst>
              <a:gd name="connsiteX0" fmla="*/ 0 w 7600750"/>
              <a:gd name="connsiteY0" fmla="*/ 129941 h 3500388"/>
              <a:gd name="connsiteX1" fmla="*/ 962527 w 7600750"/>
              <a:gd name="connsiteY1" fmla="*/ 187693 h 3500388"/>
              <a:gd name="connsiteX2" fmla="*/ 2011680 w 7600750"/>
              <a:gd name="connsiteY2" fmla="*/ 1256097 h 3500388"/>
              <a:gd name="connsiteX3" fmla="*/ 3763478 w 7600750"/>
              <a:gd name="connsiteY3" fmla="*/ 2642135 h 3500388"/>
              <a:gd name="connsiteX4" fmla="*/ 3763478 w 7600750"/>
              <a:gd name="connsiteY4" fmla="*/ 2642135 h 3500388"/>
              <a:gd name="connsiteX5" fmla="*/ 5101390 w 7600750"/>
              <a:gd name="connsiteY5" fmla="*/ 3364030 h 3500388"/>
              <a:gd name="connsiteX6" fmla="*/ 7209323 w 7600750"/>
              <a:gd name="connsiteY6" fmla="*/ 3460282 h 3500388"/>
              <a:gd name="connsiteX7" fmla="*/ 7449954 w 7600750"/>
              <a:gd name="connsiteY7" fmla="*/ 3460282 h 3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0750" h="3500388">
                <a:moveTo>
                  <a:pt x="0" y="129941"/>
                </a:moveTo>
                <a:cubicBezTo>
                  <a:pt x="313623" y="64970"/>
                  <a:pt x="627247" y="0"/>
                  <a:pt x="962527" y="187693"/>
                </a:cubicBezTo>
                <a:cubicBezTo>
                  <a:pt x="1297807" y="375386"/>
                  <a:pt x="1544855" y="847023"/>
                  <a:pt x="2011680" y="1256097"/>
                </a:cubicBezTo>
                <a:cubicBezTo>
                  <a:pt x="2478505" y="1665171"/>
                  <a:pt x="3763478" y="2642135"/>
                  <a:pt x="3763478" y="2642135"/>
                </a:cubicBezTo>
                <a:lnTo>
                  <a:pt x="3763478" y="2642135"/>
                </a:lnTo>
                <a:cubicBezTo>
                  <a:pt x="3986463" y="2762451"/>
                  <a:pt x="4527082" y="3227672"/>
                  <a:pt x="5101390" y="3364030"/>
                </a:cubicBezTo>
                <a:cubicBezTo>
                  <a:pt x="5675698" y="3500388"/>
                  <a:pt x="6817896" y="3444240"/>
                  <a:pt x="7209323" y="3460282"/>
                </a:cubicBezTo>
                <a:cubicBezTo>
                  <a:pt x="7600750" y="3476324"/>
                  <a:pt x="7525352" y="3468303"/>
                  <a:pt x="7449954" y="3460282"/>
                </a:cubicBezTo>
              </a:path>
            </a:pathLst>
          </a:custGeom>
          <a:noFill/>
          <a:ln w="63500" cap="flat" cmpd="sng" algn="ctr">
            <a:solidFill>
              <a:srgbClr val="0033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20" name="Straight Connector 19"/>
          <p:cNvCxnSpPr/>
          <p:nvPr/>
        </p:nvCxnSpPr>
        <p:spPr bwMode="auto">
          <a:xfrm>
            <a:off x="251520" y="6093296"/>
            <a:ext cx="1008112"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
        <p:nvSpPr>
          <p:cNvPr id="22" name="TextBox 21"/>
          <p:cNvSpPr txBox="1"/>
          <p:nvPr/>
        </p:nvSpPr>
        <p:spPr>
          <a:xfrm>
            <a:off x="1259632" y="5926991"/>
            <a:ext cx="2592288" cy="600164"/>
          </a:xfrm>
          <a:prstGeom prst="rect">
            <a:avLst/>
          </a:prstGeom>
          <a:noFill/>
        </p:spPr>
        <p:txBody>
          <a:bodyPr wrap="square" rtlCol="0">
            <a:spAutoFit/>
          </a:bodyPr>
          <a:lstStyle/>
          <a:p>
            <a:pPr>
              <a:spcBef>
                <a:spcPts val="600"/>
              </a:spcBef>
            </a:pPr>
            <a:r>
              <a:rPr lang="en-CA" sz="1400" b="1" dirty="0" smtClean="0">
                <a:solidFill>
                  <a:srgbClr val="0000FF"/>
                </a:solidFill>
              </a:rPr>
              <a:t>Modern/Industrial</a:t>
            </a:r>
          </a:p>
          <a:p>
            <a:pPr>
              <a:spcBef>
                <a:spcPts val="600"/>
              </a:spcBef>
            </a:pPr>
            <a:endParaRPr lang="en-CA" sz="1400" b="1" dirty="0">
              <a:solidFill>
                <a:srgbClr val="FFFF00"/>
              </a:solidFill>
            </a:endParaRPr>
          </a:p>
        </p:txBody>
      </p:sp>
      <p:sp>
        <p:nvSpPr>
          <p:cNvPr id="23" name="Arc 22"/>
          <p:cNvSpPr/>
          <p:nvPr/>
        </p:nvSpPr>
        <p:spPr bwMode="auto">
          <a:xfrm rot="16483751">
            <a:off x="-1413337" y="2926459"/>
            <a:ext cx="5184576" cy="3744416"/>
          </a:xfrm>
          <a:prstGeom prst="arc">
            <a:avLst/>
          </a:prstGeom>
          <a:noFill/>
          <a:ln w="635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31" name="Straight Arrow Connector 30"/>
          <p:cNvCxnSpPr/>
          <p:nvPr/>
        </p:nvCxnSpPr>
        <p:spPr bwMode="auto">
          <a:xfrm flipV="1">
            <a:off x="2439723" y="2112745"/>
            <a:ext cx="0" cy="533459"/>
          </a:xfrm>
          <a:prstGeom prst="straightConnector1">
            <a:avLst/>
          </a:prstGeom>
          <a:solidFill>
            <a:schemeClr val="accent1"/>
          </a:solidFill>
          <a:ln w="25400" cap="flat" cmpd="sng" algn="ctr">
            <a:solidFill>
              <a:srgbClr val="C00000"/>
            </a:solidFill>
            <a:prstDash val="solid"/>
            <a:round/>
            <a:headEnd type="arrow"/>
            <a:tailEnd type="arrow"/>
          </a:ln>
          <a:effectLst/>
        </p:spPr>
      </p:cxnSp>
      <p:cxnSp>
        <p:nvCxnSpPr>
          <p:cNvPr id="6" name="Straight Connector 5"/>
          <p:cNvCxnSpPr/>
          <p:nvPr/>
        </p:nvCxnSpPr>
        <p:spPr bwMode="auto">
          <a:xfrm flipV="1">
            <a:off x="2439723" y="2564904"/>
            <a:ext cx="4292517" cy="81300"/>
          </a:xfrm>
          <a:prstGeom prst="line">
            <a:avLst/>
          </a:prstGeom>
          <a:solidFill>
            <a:schemeClr val="accent1"/>
          </a:solidFill>
          <a:ln w="15875" cap="flat" cmpd="sng" algn="ctr">
            <a:solidFill>
              <a:srgbClr val="333399"/>
            </a:solidFill>
            <a:prstDash val="dash"/>
            <a:round/>
            <a:headEnd type="none" w="med" len="med"/>
            <a:tailEnd type="none" w="med" len="med"/>
          </a:ln>
          <a:effectLst/>
        </p:spPr>
      </p:cxnSp>
      <p:sp>
        <p:nvSpPr>
          <p:cNvPr id="7" name="TextBox 6"/>
          <p:cNvSpPr txBox="1"/>
          <p:nvPr/>
        </p:nvSpPr>
        <p:spPr>
          <a:xfrm>
            <a:off x="4275295" y="2353816"/>
            <a:ext cx="1440160" cy="584775"/>
          </a:xfrm>
          <a:prstGeom prst="rect">
            <a:avLst/>
          </a:prstGeom>
          <a:noFill/>
        </p:spPr>
        <p:txBody>
          <a:bodyPr wrap="square" rtlCol="0">
            <a:spAutoFit/>
          </a:bodyPr>
          <a:lstStyle/>
          <a:p>
            <a:r>
              <a:rPr lang="en-CA" sz="3200" b="1" dirty="0" smtClean="0">
                <a:solidFill>
                  <a:srgbClr val="FF0000"/>
                </a:solidFill>
              </a:rPr>
              <a:t>X</a:t>
            </a:r>
            <a:endParaRPr lang="en-CA" sz="3200" b="1" dirty="0">
              <a:solidFill>
                <a:srgbClr val="FF0000"/>
              </a:solidFill>
            </a:endParaRPr>
          </a:p>
        </p:txBody>
      </p:sp>
      <p:sp>
        <p:nvSpPr>
          <p:cNvPr id="8" name="Rectangle 7"/>
          <p:cNvSpPr/>
          <p:nvPr/>
        </p:nvSpPr>
        <p:spPr bwMode="auto">
          <a:xfrm>
            <a:off x="0" y="5779438"/>
            <a:ext cx="9036496" cy="12287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16200000">
            <a:off x="-2326359" y="3421244"/>
            <a:ext cx="4832106" cy="17938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3636449" y="6212540"/>
            <a:ext cx="1502992" cy="369332"/>
          </a:xfrm>
          <a:prstGeom prst="rect">
            <a:avLst/>
          </a:prstGeom>
          <a:noFill/>
        </p:spPr>
        <p:txBody>
          <a:bodyPr wrap="square" rtlCol="0">
            <a:spAutoFit/>
          </a:bodyPr>
          <a:lstStyle/>
          <a:p>
            <a:pPr algn="ctr"/>
            <a:r>
              <a:rPr lang="en-CA" b="1" dirty="0" smtClean="0"/>
              <a:t>Time</a:t>
            </a:r>
          </a:p>
        </p:txBody>
      </p:sp>
      <p:sp>
        <p:nvSpPr>
          <p:cNvPr id="38" name="TextBox 37"/>
          <p:cNvSpPr txBox="1"/>
          <p:nvPr/>
        </p:nvSpPr>
        <p:spPr>
          <a:xfrm rot="16200000">
            <a:off x="-1225254" y="3712853"/>
            <a:ext cx="3087407" cy="369332"/>
          </a:xfrm>
          <a:prstGeom prst="rect">
            <a:avLst/>
          </a:prstGeom>
          <a:noFill/>
        </p:spPr>
        <p:txBody>
          <a:bodyPr wrap="square" rtlCol="0">
            <a:spAutoFit/>
          </a:bodyPr>
          <a:lstStyle/>
          <a:p>
            <a:pPr algn="ctr"/>
            <a:r>
              <a:rPr lang="en-CA" b="1" dirty="0" smtClean="0"/>
              <a:t>Coherence</a:t>
            </a:r>
          </a:p>
        </p:txBody>
      </p:sp>
      <p:sp>
        <p:nvSpPr>
          <p:cNvPr id="2" name="Rectangle 1"/>
          <p:cNvSpPr/>
          <p:nvPr/>
        </p:nvSpPr>
        <p:spPr bwMode="auto">
          <a:xfrm>
            <a:off x="2367090" y="5770750"/>
            <a:ext cx="144016" cy="14401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213749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6" name="Rectangle 4"/>
          <p:cNvSpPr>
            <a:spLocks noGrp="1" noChangeArrowheads="1"/>
          </p:cNvSpPr>
          <p:nvPr>
            <p:ph type="ctrTitle" idx="4294967295"/>
          </p:nvPr>
        </p:nvSpPr>
        <p:spPr bwMode="auto">
          <a:xfrm>
            <a:off x="250825" y="260350"/>
            <a:ext cx="8655050" cy="615553"/>
          </a:xfrm>
          <a:prstGeom prst="rect">
            <a:avLst/>
          </a:prstGeom>
          <a:noFill/>
          <a:ln>
            <a:miter lim="800000"/>
            <a:headEnd/>
            <a:tailEnd/>
          </a:ln>
        </p:spPr>
        <p:txBody>
          <a:bodyPr lIns="0" tIns="0" rIns="0" bIns="0">
            <a:spAutoFit/>
          </a:bodyPr>
          <a:lstStyle/>
          <a:p>
            <a:pPr algn="l" defTabSz="381000"/>
            <a:r>
              <a:rPr lang="en-CA" sz="4000" b="1" dirty="0" smtClean="0">
                <a:solidFill>
                  <a:srgbClr val="800040"/>
                </a:solidFill>
              </a:rPr>
              <a:t>Seneca Cliff</a:t>
            </a:r>
            <a:endParaRPr lang="en-CA" sz="4000" b="1" dirty="0">
              <a:solidFill>
                <a:srgbClr val="800040"/>
              </a:solidFill>
            </a:endParaRPr>
          </a:p>
        </p:txBody>
      </p:sp>
      <p:sp>
        <p:nvSpPr>
          <p:cNvPr id="530437" name="Rectangle 5"/>
          <p:cNvSpPr>
            <a:spLocks noChangeArrowheads="1"/>
          </p:cNvSpPr>
          <p:nvPr/>
        </p:nvSpPr>
        <p:spPr bwMode="auto">
          <a:xfrm>
            <a:off x="250825" y="981075"/>
            <a:ext cx="8585200" cy="33338"/>
          </a:xfrm>
          <a:prstGeom prst="rect">
            <a:avLst/>
          </a:prstGeom>
          <a:solidFill>
            <a:srgbClr val="667299"/>
          </a:solidFill>
          <a:ln w="9525">
            <a:noFill/>
            <a:miter lim="800000"/>
            <a:headEnd/>
            <a:tailEnd/>
          </a:ln>
        </p:spPr>
        <p:txBody>
          <a:bodyPr/>
          <a:lstStyle/>
          <a:p>
            <a:endParaRPr lang="en-CA"/>
          </a:p>
        </p:txBody>
      </p:sp>
      <p:sp>
        <p:nvSpPr>
          <p:cNvPr id="530438" name="Freeform 6"/>
          <p:cNvSpPr>
            <a:spLocks noChangeArrowheads="1"/>
          </p:cNvSpPr>
          <p:nvPr/>
        </p:nvSpPr>
        <p:spPr bwMode="auto">
          <a:xfrm>
            <a:off x="179388" y="908050"/>
            <a:ext cx="8655050" cy="104775"/>
          </a:xfrm>
          <a:custGeom>
            <a:avLst/>
            <a:gdLst/>
            <a:ahLst/>
            <a:cxnLst>
              <a:cxn ang="0">
                <a:pos x="0" y="66"/>
              </a:cxn>
              <a:cxn ang="0">
                <a:pos x="5452" y="66"/>
              </a:cxn>
              <a:cxn ang="0">
                <a:pos x="5452" y="0"/>
              </a:cxn>
              <a:cxn ang="0">
                <a:pos x="5430" y="22"/>
              </a:cxn>
              <a:cxn ang="0">
                <a:pos x="5430" y="43"/>
              </a:cxn>
              <a:cxn ang="0">
                <a:pos x="22" y="43"/>
              </a:cxn>
              <a:cxn ang="0">
                <a:pos x="0" y="66"/>
              </a:cxn>
            </a:cxnLst>
            <a:rect l="0" t="0" r="r" b="b"/>
            <a:pathLst>
              <a:path w="5452" h="66">
                <a:moveTo>
                  <a:pt x="0" y="66"/>
                </a:moveTo>
                <a:lnTo>
                  <a:pt x="5452" y="66"/>
                </a:lnTo>
                <a:lnTo>
                  <a:pt x="5452" y="0"/>
                </a:lnTo>
                <a:lnTo>
                  <a:pt x="5430" y="22"/>
                </a:lnTo>
                <a:lnTo>
                  <a:pt x="5430" y="43"/>
                </a:lnTo>
                <a:lnTo>
                  <a:pt x="22" y="43"/>
                </a:lnTo>
                <a:lnTo>
                  <a:pt x="0" y="66"/>
                </a:lnTo>
                <a:close/>
              </a:path>
            </a:pathLst>
          </a:custGeom>
          <a:solidFill>
            <a:srgbClr val="33394C"/>
          </a:solidFill>
          <a:ln w="9525">
            <a:noFill/>
            <a:round/>
            <a:headEnd/>
            <a:tailEnd/>
          </a:ln>
        </p:spPr>
        <p:txBody>
          <a:bodyPr/>
          <a:lstStyle/>
          <a:p>
            <a:endParaRPr lang="en-CA"/>
          </a:p>
        </p:txBody>
      </p:sp>
      <p:sp>
        <p:nvSpPr>
          <p:cNvPr id="530439" name="Freeform 7"/>
          <p:cNvSpPr>
            <a:spLocks noChangeArrowheads="1"/>
          </p:cNvSpPr>
          <p:nvPr/>
        </p:nvSpPr>
        <p:spPr bwMode="auto">
          <a:xfrm>
            <a:off x="179388" y="908050"/>
            <a:ext cx="8655050" cy="104775"/>
          </a:xfrm>
          <a:custGeom>
            <a:avLst/>
            <a:gdLst/>
            <a:ahLst/>
            <a:cxnLst>
              <a:cxn ang="0">
                <a:pos x="0" y="66"/>
              </a:cxn>
              <a:cxn ang="0">
                <a:pos x="0" y="0"/>
              </a:cxn>
              <a:cxn ang="0">
                <a:pos x="5452" y="0"/>
              </a:cxn>
              <a:cxn ang="0">
                <a:pos x="5430" y="22"/>
              </a:cxn>
              <a:cxn ang="0">
                <a:pos x="22" y="22"/>
              </a:cxn>
              <a:cxn ang="0">
                <a:pos x="22" y="43"/>
              </a:cxn>
              <a:cxn ang="0">
                <a:pos x="0" y="66"/>
              </a:cxn>
            </a:cxnLst>
            <a:rect l="0" t="0" r="r" b="b"/>
            <a:pathLst>
              <a:path w="5452" h="66">
                <a:moveTo>
                  <a:pt x="0" y="66"/>
                </a:moveTo>
                <a:lnTo>
                  <a:pt x="0" y="0"/>
                </a:lnTo>
                <a:lnTo>
                  <a:pt x="5452" y="0"/>
                </a:lnTo>
                <a:lnTo>
                  <a:pt x="5430" y="22"/>
                </a:lnTo>
                <a:lnTo>
                  <a:pt x="22" y="22"/>
                </a:lnTo>
                <a:lnTo>
                  <a:pt x="22" y="43"/>
                </a:lnTo>
                <a:lnTo>
                  <a:pt x="0" y="66"/>
                </a:lnTo>
                <a:close/>
              </a:path>
            </a:pathLst>
          </a:custGeom>
          <a:solidFill>
            <a:srgbClr val="C1C6D6"/>
          </a:solidFill>
          <a:ln w="9525">
            <a:noFill/>
            <a:round/>
            <a:headEnd/>
            <a:tailEnd/>
          </a:ln>
        </p:spPr>
        <p:txBody>
          <a:bodyPr/>
          <a:lstStyle/>
          <a:p>
            <a:endParaRPr lang="en-CA"/>
          </a:p>
        </p:txBody>
      </p:sp>
      <p:pic>
        <p:nvPicPr>
          <p:cNvPr id="14"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sp>
        <p:nvSpPr>
          <p:cNvPr id="13" name="Freeform 12"/>
          <p:cNvSpPr/>
          <p:nvPr/>
        </p:nvSpPr>
        <p:spPr bwMode="auto">
          <a:xfrm>
            <a:off x="1039528" y="2112745"/>
            <a:ext cx="7600750" cy="3500388"/>
          </a:xfrm>
          <a:custGeom>
            <a:avLst/>
            <a:gdLst>
              <a:gd name="connsiteX0" fmla="*/ 0 w 7600750"/>
              <a:gd name="connsiteY0" fmla="*/ 129941 h 3500388"/>
              <a:gd name="connsiteX1" fmla="*/ 962527 w 7600750"/>
              <a:gd name="connsiteY1" fmla="*/ 187693 h 3500388"/>
              <a:gd name="connsiteX2" fmla="*/ 2011680 w 7600750"/>
              <a:gd name="connsiteY2" fmla="*/ 1256097 h 3500388"/>
              <a:gd name="connsiteX3" fmla="*/ 3763478 w 7600750"/>
              <a:gd name="connsiteY3" fmla="*/ 2642135 h 3500388"/>
              <a:gd name="connsiteX4" fmla="*/ 3763478 w 7600750"/>
              <a:gd name="connsiteY4" fmla="*/ 2642135 h 3500388"/>
              <a:gd name="connsiteX5" fmla="*/ 5101390 w 7600750"/>
              <a:gd name="connsiteY5" fmla="*/ 3364030 h 3500388"/>
              <a:gd name="connsiteX6" fmla="*/ 7209323 w 7600750"/>
              <a:gd name="connsiteY6" fmla="*/ 3460282 h 3500388"/>
              <a:gd name="connsiteX7" fmla="*/ 7449954 w 7600750"/>
              <a:gd name="connsiteY7" fmla="*/ 3460282 h 3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0750" h="3500388">
                <a:moveTo>
                  <a:pt x="0" y="129941"/>
                </a:moveTo>
                <a:cubicBezTo>
                  <a:pt x="313623" y="64970"/>
                  <a:pt x="627247" y="0"/>
                  <a:pt x="962527" y="187693"/>
                </a:cubicBezTo>
                <a:cubicBezTo>
                  <a:pt x="1297807" y="375386"/>
                  <a:pt x="1544855" y="847023"/>
                  <a:pt x="2011680" y="1256097"/>
                </a:cubicBezTo>
                <a:cubicBezTo>
                  <a:pt x="2478505" y="1665171"/>
                  <a:pt x="3763478" y="2642135"/>
                  <a:pt x="3763478" y="2642135"/>
                </a:cubicBezTo>
                <a:lnTo>
                  <a:pt x="3763478" y="2642135"/>
                </a:lnTo>
                <a:cubicBezTo>
                  <a:pt x="3986463" y="2762451"/>
                  <a:pt x="4527082" y="3227672"/>
                  <a:pt x="5101390" y="3364030"/>
                </a:cubicBezTo>
                <a:cubicBezTo>
                  <a:pt x="5675698" y="3500388"/>
                  <a:pt x="6817896" y="3444240"/>
                  <a:pt x="7209323" y="3460282"/>
                </a:cubicBezTo>
                <a:cubicBezTo>
                  <a:pt x="7600750" y="3476324"/>
                  <a:pt x="7525352" y="3468303"/>
                  <a:pt x="7449954" y="3460282"/>
                </a:cubicBezTo>
              </a:path>
            </a:pathLst>
          </a:custGeom>
          <a:noFill/>
          <a:ln w="63500" cap="flat" cmpd="sng" algn="ctr">
            <a:solidFill>
              <a:srgbClr val="0033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20" name="Straight Connector 19"/>
          <p:cNvCxnSpPr/>
          <p:nvPr/>
        </p:nvCxnSpPr>
        <p:spPr bwMode="auto">
          <a:xfrm>
            <a:off x="251520" y="6093296"/>
            <a:ext cx="1008112"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
        <p:nvSpPr>
          <p:cNvPr id="22" name="TextBox 21"/>
          <p:cNvSpPr txBox="1"/>
          <p:nvPr/>
        </p:nvSpPr>
        <p:spPr>
          <a:xfrm>
            <a:off x="1259632" y="5926991"/>
            <a:ext cx="2592288" cy="600164"/>
          </a:xfrm>
          <a:prstGeom prst="rect">
            <a:avLst/>
          </a:prstGeom>
          <a:noFill/>
        </p:spPr>
        <p:txBody>
          <a:bodyPr wrap="square" rtlCol="0">
            <a:spAutoFit/>
          </a:bodyPr>
          <a:lstStyle/>
          <a:p>
            <a:pPr>
              <a:spcBef>
                <a:spcPts val="600"/>
              </a:spcBef>
            </a:pPr>
            <a:r>
              <a:rPr lang="en-CA" sz="1400" b="1" dirty="0" smtClean="0">
                <a:solidFill>
                  <a:srgbClr val="0000FF"/>
                </a:solidFill>
              </a:rPr>
              <a:t>Modern/Industrial</a:t>
            </a:r>
          </a:p>
          <a:p>
            <a:pPr>
              <a:spcBef>
                <a:spcPts val="600"/>
              </a:spcBef>
            </a:pPr>
            <a:endParaRPr lang="en-CA" sz="1400" b="1" dirty="0">
              <a:solidFill>
                <a:srgbClr val="FFFF00"/>
              </a:solidFill>
            </a:endParaRPr>
          </a:p>
        </p:txBody>
      </p:sp>
      <p:sp>
        <p:nvSpPr>
          <p:cNvPr id="23" name="Arc 22"/>
          <p:cNvSpPr/>
          <p:nvPr/>
        </p:nvSpPr>
        <p:spPr bwMode="auto">
          <a:xfrm rot="16483751">
            <a:off x="-1413337" y="2926459"/>
            <a:ext cx="5184576" cy="3744416"/>
          </a:xfrm>
          <a:prstGeom prst="arc">
            <a:avLst/>
          </a:prstGeom>
          <a:noFill/>
          <a:ln w="635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31" name="Straight Arrow Connector 30"/>
          <p:cNvCxnSpPr/>
          <p:nvPr/>
        </p:nvCxnSpPr>
        <p:spPr bwMode="auto">
          <a:xfrm flipV="1">
            <a:off x="2439723" y="2112745"/>
            <a:ext cx="0" cy="533459"/>
          </a:xfrm>
          <a:prstGeom prst="straightConnector1">
            <a:avLst/>
          </a:prstGeom>
          <a:solidFill>
            <a:schemeClr val="accent1"/>
          </a:solidFill>
          <a:ln w="25400" cap="flat" cmpd="sng" algn="ctr">
            <a:solidFill>
              <a:srgbClr val="C00000"/>
            </a:solidFill>
            <a:prstDash val="solid"/>
            <a:round/>
            <a:headEnd type="arrow"/>
            <a:tailEnd type="arrow"/>
          </a:ln>
          <a:effectLst/>
        </p:spPr>
      </p:cxnSp>
      <p:cxnSp>
        <p:nvCxnSpPr>
          <p:cNvPr id="6" name="Straight Connector 5"/>
          <p:cNvCxnSpPr/>
          <p:nvPr/>
        </p:nvCxnSpPr>
        <p:spPr bwMode="auto">
          <a:xfrm flipV="1">
            <a:off x="2439723" y="2564904"/>
            <a:ext cx="4292517" cy="81300"/>
          </a:xfrm>
          <a:prstGeom prst="line">
            <a:avLst/>
          </a:prstGeom>
          <a:solidFill>
            <a:schemeClr val="accent1"/>
          </a:solidFill>
          <a:ln w="15875" cap="flat" cmpd="sng" algn="ctr">
            <a:solidFill>
              <a:srgbClr val="333399"/>
            </a:solidFill>
            <a:prstDash val="dash"/>
            <a:round/>
            <a:headEnd type="none" w="med" len="med"/>
            <a:tailEnd type="none" w="med" len="med"/>
          </a:ln>
          <a:effectLst/>
        </p:spPr>
      </p:cxnSp>
      <p:sp>
        <p:nvSpPr>
          <p:cNvPr id="7" name="TextBox 6"/>
          <p:cNvSpPr txBox="1"/>
          <p:nvPr/>
        </p:nvSpPr>
        <p:spPr>
          <a:xfrm>
            <a:off x="4275295" y="2353816"/>
            <a:ext cx="1440160" cy="584775"/>
          </a:xfrm>
          <a:prstGeom prst="rect">
            <a:avLst/>
          </a:prstGeom>
          <a:noFill/>
        </p:spPr>
        <p:txBody>
          <a:bodyPr wrap="square" rtlCol="0">
            <a:spAutoFit/>
          </a:bodyPr>
          <a:lstStyle/>
          <a:p>
            <a:r>
              <a:rPr lang="en-CA" sz="3200" b="1" dirty="0" smtClean="0">
                <a:solidFill>
                  <a:srgbClr val="FF0000"/>
                </a:solidFill>
              </a:rPr>
              <a:t>X</a:t>
            </a:r>
            <a:endParaRPr lang="en-CA" sz="3200" b="1" dirty="0">
              <a:solidFill>
                <a:srgbClr val="FF0000"/>
              </a:solidFill>
            </a:endParaRPr>
          </a:p>
        </p:txBody>
      </p:sp>
      <p:sp>
        <p:nvSpPr>
          <p:cNvPr id="8" name="Rectangle 7"/>
          <p:cNvSpPr/>
          <p:nvPr/>
        </p:nvSpPr>
        <p:spPr bwMode="auto">
          <a:xfrm>
            <a:off x="0" y="5779438"/>
            <a:ext cx="9036496" cy="12287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16200000">
            <a:off x="-2326359" y="3421244"/>
            <a:ext cx="4832106" cy="17938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3636449" y="6212540"/>
            <a:ext cx="1502992" cy="369332"/>
          </a:xfrm>
          <a:prstGeom prst="rect">
            <a:avLst/>
          </a:prstGeom>
          <a:noFill/>
        </p:spPr>
        <p:txBody>
          <a:bodyPr wrap="square" rtlCol="0">
            <a:spAutoFit/>
          </a:bodyPr>
          <a:lstStyle/>
          <a:p>
            <a:pPr algn="ctr"/>
            <a:r>
              <a:rPr lang="en-CA" b="1" dirty="0" smtClean="0"/>
              <a:t>Time</a:t>
            </a:r>
          </a:p>
        </p:txBody>
      </p:sp>
      <p:sp>
        <p:nvSpPr>
          <p:cNvPr id="38" name="TextBox 37"/>
          <p:cNvSpPr txBox="1"/>
          <p:nvPr/>
        </p:nvSpPr>
        <p:spPr>
          <a:xfrm rot="16200000">
            <a:off x="-1225254" y="3712853"/>
            <a:ext cx="3087407" cy="369332"/>
          </a:xfrm>
          <a:prstGeom prst="rect">
            <a:avLst/>
          </a:prstGeom>
          <a:noFill/>
        </p:spPr>
        <p:txBody>
          <a:bodyPr wrap="square" rtlCol="0">
            <a:spAutoFit/>
          </a:bodyPr>
          <a:lstStyle/>
          <a:p>
            <a:pPr algn="ctr"/>
            <a:r>
              <a:rPr lang="en-CA" b="1" dirty="0" smtClean="0"/>
              <a:t>Coherence</a:t>
            </a:r>
          </a:p>
        </p:txBody>
      </p:sp>
      <p:sp>
        <p:nvSpPr>
          <p:cNvPr id="18" name="Freeform 17"/>
          <p:cNvSpPr/>
          <p:nvPr/>
        </p:nvSpPr>
        <p:spPr bwMode="auto">
          <a:xfrm>
            <a:off x="2555776" y="2885844"/>
            <a:ext cx="4610100" cy="2836932"/>
          </a:xfrm>
          <a:custGeom>
            <a:avLst/>
            <a:gdLst>
              <a:gd name="connsiteX0" fmla="*/ 0 w 4610100"/>
              <a:gd name="connsiteY0" fmla="*/ 0 h 2836932"/>
              <a:gd name="connsiteX1" fmla="*/ 101600 w 4610100"/>
              <a:gd name="connsiteY1" fmla="*/ 139700 h 2836932"/>
              <a:gd name="connsiteX2" fmla="*/ 127000 w 4610100"/>
              <a:gd name="connsiteY2" fmla="*/ 177800 h 2836932"/>
              <a:gd name="connsiteX3" fmla="*/ 152400 w 4610100"/>
              <a:gd name="connsiteY3" fmla="*/ 254000 h 2836932"/>
              <a:gd name="connsiteX4" fmla="*/ 203200 w 4610100"/>
              <a:gd name="connsiteY4" fmla="*/ 330200 h 2836932"/>
              <a:gd name="connsiteX5" fmla="*/ 228600 w 4610100"/>
              <a:gd name="connsiteY5" fmla="*/ 368300 h 2836932"/>
              <a:gd name="connsiteX6" fmla="*/ 241300 w 4610100"/>
              <a:gd name="connsiteY6" fmla="*/ 406400 h 2836932"/>
              <a:gd name="connsiteX7" fmla="*/ 266700 w 4610100"/>
              <a:gd name="connsiteY7" fmla="*/ 444500 h 2836932"/>
              <a:gd name="connsiteX8" fmla="*/ 292100 w 4610100"/>
              <a:gd name="connsiteY8" fmla="*/ 520700 h 2836932"/>
              <a:gd name="connsiteX9" fmla="*/ 304800 w 4610100"/>
              <a:gd name="connsiteY9" fmla="*/ 558800 h 2836932"/>
              <a:gd name="connsiteX10" fmla="*/ 330200 w 4610100"/>
              <a:gd name="connsiteY10" fmla="*/ 596900 h 2836932"/>
              <a:gd name="connsiteX11" fmla="*/ 368300 w 4610100"/>
              <a:gd name="connsiteY11" fmla="*/ 711200 h 2836932"/>
              <a:gd name="connsiteX12" fmla="*/ 406400 w 4610100"/>
              <a:gd name="connsiteY12" fmla="*/ 825500 h 2836932"/>
              <a:gd name="connsiteX13" fmla="*/ 431800 w 4610100"/>
              <a:gd name="connsiteY13" fmla="*/ 914400 h 2836932"/>
              <a:gd name="connsiteX14" fmla="*/ 469900 w 4610100"/>
              <a:gd name="connsiteY14" fmla="*/ 1130300 h 2836932"/>
              <a:gd name="connsiteX15" fmla="*/ 482600 w 4610100"/>
              <a:gd name="connsiteY15" fmla="*/ 1168400 h 2836932"/>
              <a:gd name="connsiteX16" fmla="*/ 495300 w 4610100"/>
              <a:gd name="connsiteY16" fmla="*/ 1219200 h 2836932"/>
              <a:gd name="connsiteX17" fmla="*/ 520700 w 4610100"/>
              <a:gd name="connsiteY17" fmla="*/ 1333500 h 2836932"/>
              <a:gd name="connsiteX18" fmla="*/ 558800 w 4610100"/>
              <a:gd name="connsiteY18" fmla="*/ 1447800 h 2836932"/>
              <a:gd name="connsiteX19" fmla="*/ 596900 w 4610100"/>
              <a:gd name="connsiteY19" fmla="*/ 1562100 h 2836932"/>
              <a:gd name="connsiteX20" fmla="*/ 609600 w 4610100"/>
              <a:gd name="connsiteY20" fmla="*/ 1600200 h 2836932"/>
              <a:gd name="connsiteX21" fmla="*/ 622300 w 4610100"/>
              <a:gd name="connsiteY21" fmla="*/ 1638300 h 2836932"/>
              <a:gd name="connsiteX22" fmla="*/ 647700 w 4610100"/>
              <a:gd name="connsiteY22" fmla="*/ 1676400 h 2836932"/>
              <a:gd name="connsiteX23" fmla="*/ 673100 w 4610100"/>
              <a:gd name="connsiteY23" fmla="*/ 1752600 h 2836932"/>
              <a:gd name="connsiteX24" fmla="*/ 698500 w 4610100"/>
              <a:gd name="connsiteY24" fmla="*/ 1790700 h 2836932"/>
              <a:gd name="connsiteX25" fmla="*/ 762000 w 4610100"/>
              <a:gd name="connsiteY25" fmla="*/ 1905000 h 2836932"/>
              <a:gd name="connsiteX26" fmla="*/ 800100 w 4610100"/>
              <a:gd name="connsiteY26" fmla="*/ 1981200 h 2836932"/>
              <a:gd name="connsiteX27" fmla="*/ 812800 w 4610100"/>
              <a:gd name="connsiteY27" fmla="*/ 2019300 h 2836932"/>
              <a:gd name="connsiteX28" fmla="*/ 863600 w 4610100"/>
              <a:gd name="connsiteY28" fmla="*/ 2095500 h 2836932"/>
              <a:gd name="connsiteX29" fmla="*/ 901700 w 4610100"/>
              <a:gd name="connsiteY29" fmla="*/ 2171700 h 2836932"/>
              <a:gd name="connsiteX30" fmla="*/ 939800 w 4610100"/>
              <a:gd name="connsiteY30" fmla="*/ 2209800 h 2836932"/>
              <a:gd name="connsiteX31" fmla="*/ 990600 w 4610100"/>
              <a:gd name="connsiteY31" fmla="*/ 2286000 h 2836932"/>
              <a:gd name="connsiteX32" fmla="*/ 1016000 w 4610100"/>
              <a:gd name="connsiteY32" fmla="*/ 2324100 h 2836932"/>
              <a:gd name="connsiteX33" fmla="*/ 1028700 w 4610100"/>
              <a:gd name="connsiteY33" fmla="*/ 2362200 h 2836932"/>
              <a:gd name="connsiteX34" fmla="*/ 1066800 w 4610100"/>
              <a:gd name="connsiteY34" fmla="*/ 2387600 h 2836932"/>
              <a:gd name="connsiteX35" fmla="*/ 1117600 w 4610100"/>
              <a:gd name="connsiteY35" fmla="*/ 2463800 h 2836932"/>
              <a:gd name="connsiteX36" fmla="*/ 1143000 w 4610100"/>
              <a:gd name="connsiteY36" fmla="*/ 2501900 h 2836932"/>
              <a:gd name="connsiteX37" fmla="*/ 1219200 w 4610100"/>
              <a:gd name="connsiteY37" fmla="*/ 2565400 h 2836932"/>
              <a:gd name="connsiteX38" fmla="*/ 1257300 w 4610100"/>
              <a:gd name="connsiteY38" fmla="*/ 2603500 h 2836932"/>
              <a:gd name="connsiteX39" fmla="*/ 1295400 w 4610100"/>
              <a:gd name="connsiteY39" fmla="*/ 2616200 h 2836932"/>
              <a:gd name="connsiteX40" fmla="*/ 1371600 w 4610100"/>
              <a:gd name="connsiteY40" fmla="*/ 2667000 h 2836932"/>
              <a:gd name="connsiteX41" fmla="*/ 1447800 w 4610100"/>
              <a:gd name="connsiteY41" fmla="*/ 2705100 h 2836932"/>
              <a:gd name="connsiteX42" fmla="*/ 1549400 w 4610100"/>
              <a:gd name="connsiteY42" fmla="*/ 2730500 h 2836932"/>
              <a:gd name="connsiteX43" fmla="*/ 1600200 w 4610100"/>
              <a:gd name="connsiteY43" fmla="*/ 2743200 h 2836932"/>
              <a:gd name="connsiteX44" fmla="*/ 1638300 w 4610100"/>
              <a:gd name="connsiteY44" fmla="*/ 2755900 h 2836932"/>
              <a:gd name="connsiteX45" fmla="*/ 1765300 w 4610100"/>
              <a:gd name="connsiteY45" fmla="*/ 2768600 h 2836932"/>
              <a:gd name="connsiteX46" fmla="*/ 1854200 w 4610100"/>
              <a:gd name="connsiteY46" fmla="*/ 2781300 h 2836932"/>
              <a:gd name="connsiteX47" fmla="*/ 1917700 w 4610100"/>
              <a:gd name="connsiteY47" fmla="*/ 2794000 h 2836932"/>
              <a:gd name="connsiteX48" fmla="*/ 2374900 w 4610100"/>
              <a:gd name="connsiteY48" fmla="*/ 2806700 h 2836932"/>
              <a:gd name="connsiteX49" fmla="*/ 2743200 w 4610100"/>
              <a:gd name="connsiteY49" fmla="*/ 2819400 h 2836932"/>
              <a:gd name="connsiteX50" fmla="*/ 2794000 w 4610100"/>
              <a:gd name="connsiteY50" fmla="*/ 2832100 h 2836932"/>
              <a:gd name="connsiteX51" fmla="*/ 3873500 w 4610100"/>
              <a:gd name="connsiteY51" fmla="*/ 2806700 h 2836932"/>
              <a:gd name="connsiteX52" fmla="*/ 3949700 w 4610100"/>
              <a:gd name="connsiteY52" fmla="*/ 2781300 h 2836932"/>
              <a:gd name="connsiteX53" fmla="*/ 4051300 w 4610100"/>
              <a:gd name="connsiteY53" fmla="*/ 2755900 h 2836932"/>
              <a:gd name="connsiteX54" fmla="*/ 4140200 w 4610100"/>
              <a:gd name="connsiteY54" fmla="*/ 2730500 h 2836932"/>
              <a:gd name="connsiteX55" fmla="*/ 4203700 w 4610100"/>
              <a:gd name="connsiteY55" fmla="*/ 2717800 h 2836932"/>
              <a:gd name="connsiteX56" fmla="*/ 4330700 w 4610100"/>
              <a:gd name="connsiteY56" fmla="*/ 2679700 h 2836932"/>
              <a:gd name="connsiteX57" fmla="*/ 4432300 w 4610100"/>
              <a:gd name="connsiteY57" fmla="*/ 2667000 h 2836932"/>
              <a:gd name="connsiteX58" fmla="*/ 4559300 w 4610100"/>
              <a:gd name="connsiteY58" fmla="*/ 2628900 h 2836932"/>
              <a:gd name="connsiteX59" fmla="*/ 4610100 w 4610100"/>
              <a:gd name="connsiteY59" fmla="*/ 2628900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610100" h="2836932">
                <a:moveTo>
                  <a:pt x="0" y="0"/>
                </a:moveTo>
                <a:cubicBezTo>
                  <a:pt x="69870" y="87338"/>
                  <a:pt x="35764" y="40946"/>
                  <a:pt x="101600" y="139700"/>
                </a:cubicBezTo>
                <a:cubicBezTo>
                  <a:pt x="110067" y="152400"/>
                  <a:pt x="122173" y="163320"/>
                  <a:pt x="127000" y="177800"/>
                </a:cubicBezTo>
                <a:cubicBezTo>
                  <a:pt x="135467" y="203200"/>
                  <a:pt x="137548" y="231723"/>
                  <a:pt x="152400" y="254000"/>
                </a:cubicBezTo>
                <a:lnTo>
                  <a:pt x="203200" y="330200"/>
                </a:lnTo>
                <a:cubicBezTo>
                  <a:pt x="211667" y="342900"/>
                  <a:pt x="223773" y="353820"/>
                  <a:pt x="228600" y="368300"/>
                </a:cubicBezTo>
                <a:cubicBezTo>
                  <a:pt x="232833" y="381000"/>
                  <a:pt x="235313" y="394426"/>
                  <a:pt x="241300" y="406400"/>
                </a:cubicBezTo>
                <a:cubicBezTo>
                  <a:pt x="248126" y="420052"/>
                  <a:pt x="260501" y="430552"/>
                  <a:pt x="266700" y="444500"/>
                </a:cubicBezTo>
                <a:cubicBezTo>
                  <a:pt x="277574" y="468966"/>
                  <a:pt x="283633" y="495300"/>
                  <a:pt x="292100" y="520700"/>
                </a:cubicBezTo>
                <a:cubicBezTo>
                  <a:pt x="296333" y="533400"/>
                  <a:pt x="297374" y="547661"/>
                  <a:pt x="304800" y="558800"/>
                </a:cubicBezTo>
                <a:cubicBezTo>
                  <a:pt x="313267" y="571500"/>
                  <a:pt x="324001" y="582952"/>
                  <a:pt x="330200" y="596900"/>
                </a:cubicBezTo>
                <a:lnTo>
                  <a:pt x="368300" y="711200"/>
                </a:lnTo>
                <a:lnTo>
                  <a:pt x="406400" y="825500"/>
                </a:lnTo>
                <a:cubicBezTo>
                  <a:pt x="417631" y="859192"/>
                  <a:pt x="424966" y="877950"/>
                  <a:pt x="431800" y="914400"/>
                </a:cubicBezTo>
                <a:cubicBezTo>
                  <a:pt x="434425" y="928398"/>
                  <a:pt x="458133" y="1083233"/>
                  <a:pt x="469900" y="1130300"/>
                </a:cubicBezTo>
                <a:cubicBezTo>
                  <a:pt x="473147" y="1143287"/>
                  <a:pt x="478922" y="1155528"/>
                  <a:pt x="482600" y="1168400"/>
                </a:cubicBezTo>
                <a:cubicBezTo>
                  <a:pt x="487395" y="1185183"/>
                  <a:pt x="491514" y="1202161"/>
                  <a:pt x="495300" y="1219200"/>
                </a:cubicBezTo>
                <a:cubicBezTo>
                  <a:pt x="505658" y="1265813"/>
                  <a:pt x="507426" y="1289253"/>
                  <a:pt x="520700" y="1333500"/>
                </a:cubicBezTo>
                <a:lnTo>
                  <a:pt x="558800" y="1447800"/>
                </a:lnTo>
                <a:lnTo>
                  <a:pt x="596900" y="1562100"/>
                </a:lnTo>
                <a:lnTo>
                  <a:pt x="609600" y="1600200"/>
                </a:lnTo>
                <a:cubicBezTo>
                  <a:pt x="613833" y="1612900"/>
                  <a:pt x="614874" y="1627161"/>
                  <a:pt x="622300" y="1638300"/>
                </a:cubicBezTo>
                <a:cubicBezTo>
                  <a:pt x="630767" y="1651000"/>
                  <a:pt x="641501" y="1662452"/>
                  <a:pt x="647700" y="1676400"/>
                </a:cubicBezTo>
                <a:cubicBezTo>
                  <a:pt x="658574" y="1700866"/>
                  <a:pt x="658248" y="1730323"/>
                  <a:pt x="673100" y="1752600"/>
                </a:cubicBezTo>
                <a:cubicBezTo>
                  <a:pt x="681567" y="1765300"/>
                  <a:pt x="692301" y="1776752"/>
                  <a:pt x="698500" y="1790700"/>
                </a:cubicBezTo>
                <a:cubicBezTo>
                  <a:pt x="748227" y="1902587"/>
                  <a:pt x="692459" y="1835459"/>
                  <a:pt x="762000" y="1905000"/>
                </a:cubicBezTo>
                <a:cubicBezTo>
                  <a:pt x="793922" y="2000765"/>
                  <a:pt x="750861" y="1882723"/>
                  <a:pt x="800100" y="1981200"/>
                </a:cubicBezTo>
                <a:cubicBezTo>
                  <a:pt x="806087" y="1993174"/>
                  <a:pt x="806299" y="2007598"/>
                  <a:pt x="812800" y="2019300"/>
                </a:cubicBezTo>
                <a:cubicBezTo>
                  <a:pt x="827625" y="2045985"/>
                  <a:pt x="853947" y="2066540"/>
                  <a:pt x="863600" y="2095500"/>
                </a:cubicBezTo>
                <a:cubicBezTo>
                  <a:pt x="876328" y="2133685"/>
                  <a:pt x="874345" y="2138874"/>
                  <a:pt x="901700" y="2171700"/>
                </a:cubicBezTo>
                <a:cubicBezTo>
                  <a:pt x="913198" y="2185498"/>
                  <a:pt x="928773" y="2195623"/>
                  <a:pt x="939800" y="2209800"/>
                </a:cubicBezTo>
                <a:cubicBezTo>
                  <a:pt x="958542" y="2233897"/>
                  <a:pt x="973667" y="2260600"/>
                  <a:pt x="990600" y="2286000"/>
                </a:cubicBezTo>
                <a:cubicBezTo>
                  <a:pt x="999067" y="2298700"/>
                  <a:pt x="1011173" y="2309620"/>
                  <a:pt x="1016000" y="2324100"/>
                </a:cubicBezTo>
                <a:cubicBezTo>
                  <a:pt x="1020233" y="2336800"/>
                  <a:pt x="1020337" y="2351747"/>
                  <a:pt x="1028700" y="2362200"/>
                </a:cubicBezTo>
                <a:cubicBezTo>
                  <a:pt x="1038235" y="2374119"/>
                  <a:pt x="1054100" y="2379133"/>
                  <a:pt x="1066800" y="2387600"/>
                </a:cubicBezTo>
                <a:cubicBezTo>
                  <a:pt x="1089119" y="2454557"/>
                  <a:pt x="1064749" y="2400379"/>
                  <a:pt x="1117600" y="2463800"/>
                </a:cubicBezTo>
                <a:cubicBezTo>
                  <a:pt x="1127371" y="2475526"/>
                  <a:pt x="1133229" y="2490174"/>
                  <a:pt x="1143000" y="2501900"/>
                </a:cubicBezTo>
                <a:cubicBezTo>
                  <a:pt x="1193595" y="2562614"/>
                  <a:pt x="1164709" y="2519991"/>
                  <a:pt x="1219200" y="2565400"/>
                </a:cubicBezTo>
                <a:cubicBezTo>
                  <a:pt x="1232998" y="2576898"/>
                  <a:pt x="1242356" y="2593537"/>
                  <a:pt x="1257300" y="2603500"/>
                </a:cubicBezTo>
                <a:cubicBezTo>
                  <a:pt x="1268439" y="2610926"/>
                  <a:pt x="1283698" y="2609699"/>
                  <a:pt x="1295400" y="2616200"/>
                </a:cubicBezTo>
                <a:cubicBezTo>
                  <a:pt x="1322085" y="2631025"/>
                  <a:pt x="1342640" y="2657347"/>
                  <a:pt x="1371600" y="2667000"/>
                </a:cubicBezTo>
                <a:cubicBezTo>
                  <a:pt x="1467365" y="2698922"/>
                  <a:pt x="1349323" y="2655861"/>
                  <a:pt x="1447800" y="2705100"/>
                </a:cubicBezTo>
                <a:cubicBezTo>
                  <a:pt x="1475033" y="2718717"/>
                  <a:pt x="1523315" y="2724703"/>
                  <a:pt x="1549400" y="2730500"/>
                </a:cubicBezTo>
                <a:cubicBezTo>
                  <a:pt x="1566439" y="2734286"/>
                  <a:pt x="1583417" y="2738405"/>
                  <a:pt x="1600200" y="2743200"/>
                </a:cubicBezTo>
                <a:cubicBezTo>
                  <a:pt x="1613072" y="2746878"/>
                  <a:pt x="1625069" y="2753864"/>
                  <a:pt x="1638300" y="2755900"/>
                </a:cubicBezTo>
                <a:cubicBezTo>
                  <a:pt x="1680350" y="2762369"/>
                  <a:pt x="1723047" y="2763629"/>
                  <a:pt x="1765300" y="2768600"/>
                </a:cubicBezTo>
                <a:cubicBezTo>
                  <a:pt x="1795029" y="2772098"/>
                  <a:pt x="1824673" y="2776379"/>
                  <a:pt x="1854200" y="2781300"/>
                </a:cubicBezTo>
                <a:cubicBezTo>
                  <a:pt x="1875492" y="2784849"/>
                  <a:pt x="1896140" y="2792948"/>
                  <a:pt x="1917700" y="2794000"/>
                </a:cubicBezTo>
                <a:cubicBezTo>
                  <a:pt x="2069978" y="2801428"/>
                  <a:pt x="2222513" y="2802011"/>
                  <a:pt x="2374900" y="2806700"/>
                </a:cubicBezTo>
                <a:lnTo>
                  <a:pt x="2743200" y="2819400"/>
                </a:lnTo>
                <a:cubicBezTo>
                  <a:pt x="2760133" y="2823633"/>
                  <a:pt x="2776546" y="2832100"/>
                  <a:pt x="2794000" y="2832100"/>
                </a:cubicBezTo>
                <a:cubicBezTo>
                  <a:pt x="3678692" y="2832100"/>
                  <a:pt x="3453565" y="2853359"/>
                  <a:pt x="3873500" y="2806700"/>
                </a:cubicBezTo>
                <a:cubicBezTo>
                  <a:pt x="3898900" y="2798233"/>
                  <a:pt x="3923725" y="2787794"/>
                  <a:pt x="3949700" y="2781300"/>
                </a:cubicBezTo>
                <a:cubicBezTo>
                  <a:pt x="3983567" y="2772833"/>
                  <a:pt x="4018182" y="2766939"/>
                  <a:pt x="4051300" y="2755900"/>
                </a:cubicBezTo>
                <a:cubicBezTo>
                  <a:pt x="4093728" y="2741757"/>
                  <a:pt x="4092360" y="2741131"/>
                  <a:pt x="4140200" y="2730500"/>
                </a:cubicBezTo>
                <a:cubicBezTo>
                  <a:pt x="4161272" y="2725817"/>
                  <a:pt x="4182875" y="2723480"/>
                  <a:pt x="4203700" y="2717800"/>
                </a:cubicBezTo>
                <a:cubicBezTo>
                  <a:pt x="4256933" y="2703282"/>
                  <a:pt x="4279693" y="2688201"/>
                  <a:pt x="4330700" y="2679700"/>
                </a:cubicBezTo>
                <a:cubicBezTo>
                  <a:pt x="4364366" y="2674089"/>
                  <a:pt x="4398433" y="2671233"/>
                  <a:pt x="4432300" y="2667000"/>
                </a:cubicBezTo>
                <a:cubicBezTo>
                  <a:pt x="4454399" y="2659634"/>
                  <a:pt x="4528590" y="2632739"/>
                  <a:pt x="4559300" y="2628900"/>
                </a:cubicBezTo>
                <a:cubicBezTo>
                  <a:pt x="4576103" y="2626800"/>
                  <a:pt x="4593167" y="2628900"/>
                  <a:pt x="4610100" y="2628900"/>
                </a:cubicBezTo>
              </a:path>
            </a:pathLst>
          </a:custGeom>
          <a:noFill/>
          <a:ln w="3810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2367715" y="5768869"/>
            <a:ext cx="144016" cy="14401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088955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idx="4294967295"/>
          </p:nvPr>
        </p:nvSpPr>
        <p:spPr bwMode="auto">
          <a:xfrm>
            <a:off x="257175" y="203200"/>
            <a:ext cx="8518525" cy="553998"/>
          </a:xfrm>
          <a:prstGeom prst="rect">
            <a:avLst/>
          </a:prstGeom>
          <a:noFill/>
          <a:ln>
            <a:miter lim="800000"/>
            <a:headEnd/>
            <a:tailEnd/>
          </a:ln>
        </p:spPr>
        <p:txBody>
          <a:bodyPr lIns="0" tIns="0" rIns="0" bIns="0">
            <a:spAutoFit/>
          </a:bodyPr>
          <a:lstStyle/>
          <a:p>
            <a:pPr algn="l" defTabSz="381000"/>
            <a:r>
              <a:rPr lang="en-CA" sz="3600" b="1" dirty="0" smtClean="0">
                <a:solidFill>
                  <a:srgbClr val="800040"/>
                </a:solidFill>
              </a:rPr>
              <a:t>A Black Elephant In Our Room</a:t>
            </a:r>
            <a:endParaRPr lang="en-CA" sz="3600" b="1" dirty="0">
              <a:solidFill>
                <a:srgbClr val="800040"/>
              </a:solidFill>
            </a:endParaRPr>
          </a:p>
        </p:txBody>
      </p:sp>
      <p:sp>
        <p:nvSpPr>
          <p:cNvPr id="562179" name="Rectangle 3"/>
          <p:cNvSpPr>
            <a:spLocks noChangeArrowheads="1"/>
          </p:cNvSpPr>
          <p:nvPr/>
        </p:nvSpPr>
        <p:spPr bwMode="auto">
          <a:xfrm>
            <a:off x="280988" y="922338"/>
            <a:ext cx="8470900" cy="22225"/>
          </a:xfrm>
          <a:prstGeom prst="rect">
            <a:avLst/>
          </a:prstGeom>
          <a:solidFill>
            <a:srgbClr val="667299"/>
          </a:solidFill>
          <a:ln w="9525">
            <a:noFill/>
            <a:miter lim="800000"/>
            <a:headEnd/>
            <a:tailEnd/>
          </a:ln>
        </p:spPr>
        <p:txBody>
          <a:bodyPr/>
          <a:lstStyle/>
          <a:p>
            <a:endParaRPr lang="en-CA" dirty="0"/>
          </a:p>
        </p:txBody>
      </p:sp>
      <p:sp>
        <p:nvSpPr>
          <p:cNvPr id="562180" name="Freeform 4"/>
          <p:cNvSpPr>
            <a:spLocks noChangeArrowheads="1"/>
          </p:cNvSpPr>
          <p:nvPr/>
        </p:nvSpPr>
        <p:spPr bwMode="auto">
          <a:xfrm>
            <a:off x="257175" y="898525"/>
            <a:ext cx="8518525" cy="69850"/>
          </a:xfrm>
          <a:custGeom>
            <a:avLst/>
            <a:gdLst/>
            <a:ahLst/>
            <a:cxnLst>
              <a:cxn ang="0">
                <a:pos x="0" y="44"/>
              </a:cxn>
              <a:cxn ang="0">
                <a:pos x="5366" y="44"/>
              </a:cxn>
              <a:cxn ang="0">
                <a:pos x="5366" y="0"/>
              </a:cxn>
              <a:cxn ang="0">
                <a:pos x="5351" y="15"/>
              </a:cxn>
              <a:cxn ang="0">
                <a:pos x="5351" y="29"/>
              </a:cxn>
              <a:cxn ang="0">
                <a:pos x="15" y="29"/>
              </a:cxn>
              <a:cxn ang="0">
                <a:pos x="0" y="44"/>
              </a:cxn>
            </a:cxnLst>
            <a:rect l="0" t="0" r="r" b="b"/>
            <a:pathLst>
              <a:path w="5366" h="44">
                <a:moveTo>
                  <a:pt x="0" y="44"/>
                </a:moveTo>
                <a:lnTo>
                  <a:pt x="5366" y="44"/>
                </a:lnTo>
                <a:lnTo>
                  <a:pt x="5366" y="0"/>
                </a:lnTo>
                <a:lnTo>
                  <a:pt x="5351" y="15"/>
                </a:lnTo>
                <a:lnTo>
                  <a:pt x="5351" y="29"/>
                </a:lnTo>
                <a:lnTo>
                  <a:pt x="15" y="29"/>
                </a:lnTo>
                <a:lnTo>
                  <a:pt x="0" y="44"/>
                </a:lnTo>
                <a:close/>
              </a:path>
            </a:pathLst>
          </a:custGeom>
          <a:solidFill>
            <a:srgbClr val="33394C"/>
          </a:solidFill>
          <a:ln w="9525">
            <a:noFill/>
            <a:round/>
            <a:headEnd/>
            <a:tailEnd/>
          </a:ln>
        </p:spPr>
        <p:txBody>
          <a:bodyPr/>
          <a:lstStyle/>
          <a:p>
            <a:endParaRPr lang="en-CA" dirty="0"/>
          </a:p>
        </p:txBody>
      </p:sp>
      <p:sp>
        <p:nvSpPr>
          <p:cNvPr id="562181" name="Freeform 5"/>
          <p:cNvSpPr>
            <a:spLocks noChangeArrowheads="1"/>
          </p:cNvSpPr>
          <p:nvPr/>
        </p:nvSpPr>
        <p:spPr bwMode="auto">
          <a:xfrm>
            <a:off x="257175" y="898525"/>
            <a:ext cx="8518525" cy="69850"/>
          </a:xfrm>
          <a:custGeom>
            <a:avLst/>
            <a:gdLst/>
            <a:ahLst/>
            <a:cxnLst>
              <a:cxn ang="0">
                <a:pos x="0" y="44"/>
              </a:cxn>
              <a:cxn ang="0">
                <a:pos x="0" y="0"/>
              </a:cxn>
              <a:cxn ang="0">
                <a:pos x="5366" y="0"/>
              </a:cxn>
              <a:cxn ang="0">
                <a:pos x="5351" y="15"/>
              </a:cxn>
              <a:cxn ang="0">
                <a:pos x="15" y="15"/>
              </a:cxn>
              <a:cxn ang="0">
                <a:pos x="15" y="29"/>
              </a:cxn>
              <a:cxn ang="0">
                <a:pos x="0" y="44"/>
              </a:cxn>
            </a:cxnLst>
            <a:rect l="0" t="0" r="r" b="b"/>
            <a:pathLst>
              <a:path w="5366" h="44">
                <a:moveTo>
                  <a:pt x="0" y="44"/>
                </a:moveTo>
                <a:lnTo>
                  <a:pt x="0" y="0"/>
                </a:lnTo>
                <a:lnTo>
                  <a:pt x="5366" y="0"/>
                </a:lnTo>
                <a:lnTo>
                  <a:pt x="5351" y="15"/>
                </a:lnTo>
                <a:lnTo>
                  <a:pt x="15" y="15"/>
                </a:lnTo>
                <a:lnTo>
                  <a:pt x="15" y="29"/>
                </a:lnTo>
                <a:lnTo>
                  <a:pt x="0" y="44"/>
                </a:lnTo>
                <a:close/>
              </a:path>
            </a:pathLst>
          </a:custGeom>
          <a:solidFill>
            <a:srgbClr val="C1C6D6"/>
          </a:solidFill>
          <a:ln w="9525">
            <a:noFill/>
            <a:round/>
            <a:headEnd/>
            <a:tailEnd/>
          </a:ln>
        </p:spPr>
        <p:txBody>
          <a:bodyPr/>
          <a:lstStyle/>
          <a:p>
            <a:endParaRPr lang="en-CA" dirty="0"/>
          </a:p>
        </p:txBody>
      </p:sp>
      <p:pic>
        <p:nvPicPr>
          <p:cNvPr id="562184" name="Picture 8" descr="FCLogo_FINALcolour (1)"/>
          <p:cNvPicPr>
            <a:picLocks noChangeAspect="1" noChangeArrowheads="1"/>
          </p:cNvPicPr>
          <p:nvPr/>
        </p:nvPicPr>
        <p:blipFill>
          <a:blip r:embed="rId3" cstate="print"/>
          <a:srcRect/>
          <a:stretch>
            <a:fillRect/>
          </a:stretch>
        </p:blipFill>
        <p:spPr bwMode="auto">
          <a:xfrm>
            <a:off x="8003053" y="6286520"/>
            <a:ext cx="1140947" cy="571480"/>
          </a:xfrm>
          <a:prstGeom prst="rect">
            <a:avLst/>
          </a:prstGeom>
          <a:noFill/>
        </p:spPr>
      </p:pic>
      <p:pic>
        <p:nvPicPr>
          <p:cNvPr id="8" name="Picture 5" descr="FCLogo_FINALcolour (1)"/>
          <p:cNvPicPr>
            <a:picLocks noChangeAspect="1" noChangeArrowheads="1"/>
          </p:cNvPicPr>
          <p:nvPr/>
        </p:nvPicPr>
        <p:blipFill>
          <a:blip r:embed="rId3" cstate="print"/>
          <a:srcRect/>
          <a:stretch>
            <a:fillRect/>
          </a:stretch>
        </p:blipFill>
        <p:spPr bwMode="auto">
          <a:xfrm>
            <a:off x="7884368" y="6227073"/>
            <a:ext cx="1259632" cy="630927"/>
          </a:xfrm>
          <a:prstGeom prst="rect">
            <a:avLst/>
          </a:prstGeom>
          <a:noFill/>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999294"/>
            <a:ext cx="5824550" cy="5861647"/>
          </a:xfrm>
          <a:prstGeom prst="rect">
            <a:avLst/>
          </a:prstGeom>
        </p:spPr>
      </p:pic>
      <p:pic>
        <p:nvPicPr>
          <p:cNvPr id="3074" name="Picture 2" descr="Image result for black elepha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437" y="1006886"/>
            <a:ext cx="3684697" cy="366832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4355976" y="5373216"/>
            <a:ext cx="108012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2" name="Straight Connector 11"/>
          <p:cNvCxnSpPr/>
          <p:nvPr/>
        </p:nvCxnSpPr>
        <p:spPr bwMode="auto">
          <a:xfrm>
            <a:off x="1187624" y="5589240"/>
            <a:ext cx="216024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153928136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TM02900771[[fn=Slice]]</Template>
  <TotalTime>11849</TotalTime>
  <Words>611</Words>
  <Application>Microsoft Office PowerPoint</Application>
  <PresentationFormat>On-screen Show (4:3)</PresentationFormat>
  <Paragraphs>146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Futura Bk BT Book</vt:lpstr>
      <vt:lpstr>Futura Md BT</vt:lpstr>
      <vt:lpstr>Default Design</vt:lpstr>
      <vt:lpstr>Leadership for Civilizational Trajectory Change</vt:lpstr>
      <vt:lpstr>PowerPoint Presentation</vt:lpstr>
      <vt:lpstr>Forms of Civilization to Date</vt:lpstr>
      <vt:lpstr>Official M/I Expectations</vt:lpstr>
      <vt:lpstr>Futures Now Programmed In</vt:lpstr>
      <vt:lpstr>Our Promising Future</vt:lpstr>
      <vt:lpstr>M/I in a Long Disintegration</vt:lpstr>
      <vt:lpstr>Seneca Cliff</vt:lpstr>
      <vt:lpstr>A Black Elephant In Our Room</vt:lpstr>
      <vt:lpstr>Our Hope</vt:lpstr>
      <vt:lpstr>A Century of Bridging Strategies</vt:lpstr>
      <vt:lpstr>PowerPoint Presentation</vt:lpstr>
      <vt:lpstr>PowerPoint Presentation</vt:lpstr>
      <vt:lpstr>PowerPoint Presentation</vt:lpstr>
      <vt:lpstr>Inspiration</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Story ARE We In?</dc:title>
  <dc:creator>Ruben Nelson</dc:creator>
  <cp:lastModifiedBy>Ruben Nelson</cp:lastModifiedBy>
  <cp:revision>658</cp:revision>
  <cp:lastPrinted>2017-03-13T18:58:12Z</cp:lastPrinted>
  <dcterms:modified xsi:type="dcterms:W3CDTF">2018-07-12T16:07:44Z</dcterms:modified>
</cp:coreProperties>
</file>